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707" r:id="rId3"/>
    <p:sldId id="310" r:id="rId4"/>
    <p:sldId id="477" r:id="rId5"/>
    <p:sldId id="311" r:id="rId6"/>
    <p:sldId id="478" r:id="rId7"/>
    <p:sldId id="313" r:id="rId8"/>
    <p:sldId id="314" r:id="rId9"/>
    <p:sldId id="304" r:id="rId10"/>
    <p:sldId id="708" r:id="rId11"/>
    <p:sldId id="469" r:id="rId12"/>
    <p:sldId id="303" r:id="rId13"/>
    <p:sldId id="297" r:id="rId14"/>
    <p:sldId id="470" r:id="rId15"/>
    <p:sldId id="471" r:id="rId16"/>
    <p:sldId id="300" r:id="rId17"/>
    <p:sldId id="301" r:id="rId18"/>
    <p:sldId id="710" r:id="rId19"/>
    <p:sldId id="724" r:id="rId20"/>
    <p:sldId id="709" r:id="rId21"/>
    <p:sldId id="325" r:id="rId22"/>
    <p:sldId id="302" r:id="rId23"/>
    <p:sldId id="711" r:id="rId24"/>
    <p:sldId id="725" r:id="rId25"/>
    <p:sldId id="726" r:id="rId26"/>
    <p:sldId id="712" r:id="rId27"/>
    <p:sldId id="713" r:id="rId28"/>
    <p:sldId id="714" r:id="rId29"/>
    <p:sldId id="715" r:id="rId30"/>
    <p:sldId id="728" r:id="rId31"/>
    <p:sldId id="727" r:id="rId32"/>
    <p:sldId id="472" r:id="rId33"/>
    <p:sldId id="282" r:id="rId34"/>
    <p:sldId id="283" r:id="rId35"/>
    <p:sldId id="473" r:id="rId36"/>
    <p:sldId id="729" r:id="rId37"/>
    <p:sldId id="307" r:id="rId38"/>
    <p:sldId id="308" r:id="rId39"/>
    <p:sldId id="474" r:id="rId40"/>
    <p:sldId id="475" r:id="rId41"/>
    <p:sldId id="476" r:id="rId42"/>
    <p:sldId id="280" r:id="rId43"/>
    <p:sldId id="281" r:id="rId44"/>
    <p:sldId id="317" r:id="rId45"/>
    <p:sldId id="716" r:id="rId46"/>
    <p:sldId id="258" r:id="rId47"/>
    <p:sldId id="259" r:id="rId48"/>
    <p:sldId id="260" r:id="rId49"/>
    <p:sldId id="263" r:id="rId50"/>
    <p:sldId id="479" r:id="rId51"/>
    <p:sldId id="453" r:id="rId52"/>
    <p:sldId id="316" r:id="rId53"/>
    <p:sldId id="268" r:id="rId54"/>
    <p:sldId id="440" r:id="rId55"/>
    <p:sldId id="721" r:id="rId56"/>
    <p:sldId id="270" r:id="rId57"/>
    <p:sldId id="274" r:id="rId58"/>
    <p:sldId id="718" r:id="rId59"/>
    <p:sldId id="719" r:id="rId60"/>
    <p:sldId id="722" r:id="rId61"/>
    <p:sldId id="723" r:id="rId62"/>
    <p:sldId id="276" r:id="rId63"/>
    <p:sldId id="278" r:id="rId64"/>
    <p:sldId id="720" r:id="rId6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19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27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137A28-CA7B-FEE3-7FD6-A9D253FD2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2456B-EC69-D6E4-98F5-41C61FF810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B49531F-EC8B-8D4A-BBA8-800DB5D3328C}" type="datetimeFigureOut">
              <a:rPr lang="en-US"/>
              <a:pPr>
                <a:defRPr/>
              </a:pPr>
              <a:t>1/24/25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BFF38-A8AC-EA8C-FDD8-567425C469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5A9A1-637C-E19E-7FCC-D6E07B01BD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29EB51-E934-E144-BC15-24CF2BEDAB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DE24C1-33E1-9B3A-5F83-CB6AF273C8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98E91A-7EC8-8B54-6291-A55FDCEE1FA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2669239-40E9-EE4A-9223-9BBABDC39172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1264AEA-5298-527E-E7F6-FB330848FC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7B2B8E3-3108-4107-3F1D-C3EA0E227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5445A-7D59-36CB-6537-BDA2F799F8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E1163-FA03-3C12-C1D4-CCD99C806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86EB11-FB3B-774D-A109-A46E3C017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86EB11-FB3B-774D-A109-A46E3C017974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197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115533-683F-B54F-BD74-40653E90B3D4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50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6C694-A569-73DD-87F8-34386D24B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3E563-8BAF-F046-A175-ED959E805158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87C96-6C7D-45F6-9AE6-124136C8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43430-62C3-0474-D516-65BEFD6B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D34DB-7CF1-EA45-82FA-E11383FE53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852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2FD24-E2CF-1876-0C30-858768E3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4F886-5490-C44C-AA57-559FFC399C46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41B2E-CCC1-4EDF-415A-535A32290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2098B-CD28-9F91-C813-A9CDD503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EC43C-1AC0-BC43-91EC-A9B5E50B94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8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37E6-B1A1-8ED0-6054-EA0B4C87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B3FEF-B81E-BE44-A72C-73B9D08F2657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2FDBC-24FE-E9BB-CE29-50608C21C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F9B52-FFB8-B660-5221-AAB3A3D9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5BDB6-0ECE-E040-9592-31E2FCF08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04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4781F-0932-99A9-1D09-89545EF0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BE09A-9909-2041-88D2-3A53A4E34D04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9B31-7C82-50D6-D0B9-4A3445D95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9FF97-FDAA-8373-EDA2-70939495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8D7DF-4038-E74A-9ECC-D53518A8E3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2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FE648-D0CE-66C6-1CFC-C169987A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235A3-ED1D-644B-B89F-86716DAD86C1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11CCA-9B30-7187-FB23-9A023A7C7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24C1C-EE6F-8DCD-8133-4443C5B5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29F6-4E09-074A-814A-4117F1EF36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36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821032-81F8-D76E-8EE7-3574AF98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65BD-7807-7042-A31A-C03EEBDF5F74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07AB73-E3E4-D44E-DB4B-906A72E4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B59B47-7AC0-241D-72F3-5D328720C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5E4B-3171-C143-9EA8-70E3B3D796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CD26C82-67F3-8B0C-720D-AD1CAEAD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365D-10E5-E348-A92D-D9DE5982CC5F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78EE89-4B08-19F8-E7D7-C6BB9A875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572569-DACD-6C96-91DA-A3ACA86C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E11CA-955A-A94C-95AD-0BEEA27E4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37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92351A-8804-733B-483F-4C2445BD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CA813-2DA6-4B49-8867-F718BDCB927C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7B9809-23FA-1A12-51B2-9E56B57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540825-8B49-5AD6-C7A6-CF0E9EEE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2541-46D5-294A-9FB2-1E9AB9144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97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EAD9C0-FB1C-1079-0E86-1AB7BC161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258A-37F2-5641-A25D-842813840522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B67ADF-866E-8033-87CE-21DD3E79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0DC3E2-369A-D0D7-C1FB-AB2C368D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49C61-3006-2E41-83D3-4F6009CF7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57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23F076-9E08-17B2-1A00-64867A48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EC54D-7E9F-964C-9450-DEAB0B619BDA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53783F-44CF-04A7-558D-373FA091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A3114-481A-CC35-7692-DF5D4CD7D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CCEBE-81AB-EE4E-BBDB-4FDC5761F4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1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069261-2331-5FB5-9E43-E3E75358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FBCE6-5C98-B04F-B79A-F02178A26158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5A0D6E-F150-C834-68C7-F190C3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36B29-85D3-5F2E-32D4-660292CB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4F2BA-6A2C-4047-9C38-B15263119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57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2A4ABF2-701F-B4DA-895E-101BE31663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059719B-DE57-3750-4A5D-DD59825D3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5796-4BC4-75FE-3C9E-66C3412B2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1022B1DB-733A-634D-84BF-FCB7DA178491}" type="datetime1">
              <a:rPr lang="en-US" altLang="en-US"/>
              <a:pPr>
                <a:defRPr/>
              </a:pPr>
              <a:t>1/24/25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C8BC9-9EBE-32D0-8F1F-80562025B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77866-55ED-2E81-1DBA-BA784377C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62356F-FD45-9944-8C7E-DA5676567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514D3820-5100-F19D-A837-CE0BAA55E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67969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Cyclone and Frontal Structure and Evolution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 First Look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Winter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6A448-FFB5-70AB-084D-D77961F5B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720007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ATMS 370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F106-C6C3-D662-DE2C-494B03C0B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Where is the front?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74070B-1FBB-B2DF-AA49-571806AEC5A8}"/>
              </a:ext>
            </a:extLst>
          </p:cNvPr>
          <p:cNvSpPr txBox="1"/>
          <p:nvPr/>
        </p:nvSpPr>
        <p:spPr>
          <a:xfrm>
            <a:off x="2311140" y="3255351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9DF5D-2946-00DB-8DAF-F0C0FDC22763}"/>
              </a:ext>
            </a:extLst>
          </p:cNvPr>
          <p:cNvSpPr txBox="1"/>
          <p:nvPr/>
        </p:nvSpPr>
        <p:spPr>
          <a:xfrm>
            <a:off x="290845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1D764C-36C3-8F8F-8828-D6300B940497}"/>
              </a:ext>
            </a:extLst>
          </p:cNvPr>
          <p:cNvSpPr txBox="1"/>
          <p:nvPr/>
        </p:nvSpPr>
        <p:spPr>
          <a:xfrm>
            <a:off x="341499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ACB5C-134B-D9CD-9CD5-C5D98BF8F4FA}"/>
              </a:ext>
            </a:extLst>
          </p:cNvPr>
          <p:cNvSpPr txBox="1"/>
          <p:nvPr/>
        </p:nvSpPr>
        <p:spPr>
          <a:xfrm>
            <a:off x="3921533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D8F5B-A77C-24BB-E719-AFE72302742E}"/>
              </a:ext>
            </a:extLst>
          </p:cNvPr>
          <p:cNvSpPr txBox="1"/>
          <p:nvPr/>
        </p:nvSpPr>
        <p:spPr>
          <a:xfrm>
            <a:off x="4561454" y="323331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70E77-D929-CE66-5C8D-9024B43F9A61}"/>
              </a:ext>
            </a:extLst>
          </p:cNvPr>
          <p:cNvSpPr txBox="1"/>
          <p:nvPr/>
        </p:nvSpPr>
        <p:spPr>
          <a:xfrm flipH="1">
            <a:off x="5116159" y="3244334"/>
            <a:ext cx="45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F52A5-30FF-F76E-6F6C-D875D4A75169}"/>
              </a:ext>
            </a:extLst>
          </p:cNvPr>
          <p:cNvSpPr txBox="1"/>
          <p:nvPr/>
        </p:nvSpPr>
        <p:spPr>
          <a:xfrm>
            <a:off x="5688093" y="3244334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7A404D-4326-F289-8900-16D9A7C0FBC0}"/>
              </a:ext>
            </a:extLst>
          </p:cNvPr>
          <p:cNvSpPr txBox="1"/>
          <p:nvPr/>
        </p:nvSpPr>
        <p:spPr>
          <a:xfrm>
            <a:off x="1619480" y="325535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0E225B-4F24-438E-8F71-6767A8A0B14D}"/>
              </a:ext>
            </a:extLst>
          </p:cNvPr>
          <p:cNvCxnSpPr>
            <a:cxnSpLocks/>
          </p:cNvCxnSpPr>
          <p:nvPr/>
        </p:nvCxnSpPr>
        <p:spPr>
          <a:xfrm flipH="1">
            <a:off x="2810898" y="2130979"/>
            <a:ext cx="22374" cy="304616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3FF4F1-ACEC-3386-365F-B1E073168F31}"/>
              </a:ext>
            </a:extLst>
          </p:cNvPr>
          <p:cNvCxnSpPr>
            <a:cxnSpLocks/>
          </p:cNvCxnSpPr>
          <p:nvPr/>
        </p:nvCxnSpPr>
        <p:spPr>
          <a:xfrm flipH="1">
            <a:off x="3445361" y="2141596"/>
            <a:ext cx="22693" cy="308512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BC0B1A-9147-F238-96B1-E9C24A59D4B6}"/>
              </a:ext>
            </a:extLst>
          </p:cNvPr>
          <p:cNvCxnSpPr>
            <a:cxnSpLocks/>
          </p:cNvCxnSpPr>
          <p:nvPr/>
        </p:nvCxnSpPr>
        <p:spPr>
          <a:xfrm flipH="1">
            <a:off x="4569255" y="2130979"/>
            <a:ext cx="2745" cy="309574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49D855-9CEB-2009-39EF-6033ADD0644E}"/>
              </a:ext>
            </a:extLst>
          </p:cNvPr>
          <p:cNvCxnSpPr>
            <a:cxnSpLocks/>
          </p:cNvCxnSpPr>
          <p:nvPr/>
        </p:nvCxnSpPr>
        <p:spPr>
          <a:xfrm>
            <a:off x="5756080" y="2130979"/>
            <a:ext cx="0" cy="317194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529A613-8C8E-97B3-98F9-A9E94F7DEAEF}"/>
              </a:ext>
            </a:extLst>
          </p:cNvPr>
          <p:cNvSpPr txBox="1"/>
          <p:nvPr/>
        </p:nvSpPr>
        <p:spPr>
          <a:xfrm>
            <a:off x="2663995" y="176046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FEF024-7863-755E-A7E1-EB678964F6D4}"/>
              </a:ext>
            </a:extLst>
          </p:cNvPr>
          <p:cNvSpPr txBox="1"/>
          <p:nvPr/>
        </p:nvSpPr>
        <p:spPr>
          <a:xfrm>
            <a:off x="3342212" y="175627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61793A-B546-99FE-29B1-25720B4CD9A5}"/>
              </a:ext>
            </a:extLst>
          </p:cNvPr>
          <p:cNvSpPr txBox="1"/>
          <p:nvPr/>
        </p:nvSpPr>
        <p:spPr>
          <a:xfrm>
            <a:off x="4291799" y="175103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B62004-CC21-24C0-04E2-CDE472903A06}"/>
              </a:ext>
            </a:extLst>
          </p:cNvPr>
          <p:cNvSpPr txBox="1"/>
          <p:nvPr/>
        </p:nvSpPr>
        <p:spPr>
          <a:xfrm>
            <a:off x="5512404" y="170748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D6D230-B953-40EA-8911-17F637A8C99C}"/>
              </a:ext>
            </a:extLst>
          </p:cNvPr>
          <p:cNvSpPr txBox="1"/>
          <p:nvPr/>
        </p:nvSpPr>
        <p:spPr>
          <a:xfrm>
            <a:off x="6307983" y="3233317"/>
            <a:ext cx="55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773625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85FFA67E-4059-EED5-94D5-0D6AE6F2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Refresher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9BF0F1D1-57B6-F7CB-478F-CE896026F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0838"/>
            <a:ext cx="822960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4400" b="1">
                <a:ea typeface="ＭＳ Ｐゴシック" panose="020B0600070205080204" pitchFamily="34" charset="-128"/>
              </a:rPr>
              <a:t>A front is a boundary between relatively uniform warm air and a zone in which temperatures cools rapidly</a:t>
            </a:r>
          </a:p>
        </p:txBody>
      </p:sp>
    </p:spTree>
    <p:extLst>
      <p:ext uri="{BB962C8B-B14F-4D97-AF65-F5344CB8AC3E}">
        <p14:creationId xmlns:p14="http://schemas.microsoft.com/office/powerpoint/2010/main" val="107712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292DAF0-3A51-9EB3-ABE9-6B5D5F48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E638EE99-F65A-30D8-7F32-2F77C39A3B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3" y="627063"/>
            <a:ext cx="7600950" cy="5478462"/>
          </a:xfrm>
        </p:spPr>
      </p:pic>
    </p:spTree>
    <p:extLst>
      <p:ext uri="{BB962C8B-B14F-4D97-AF65-F5344CB8AC3E}">
        <p14:creationId xmlns:p14="http://schemas.microsoft.com/office/powerpoint/2010/main" val="39516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161F26C-D08F-352B-A855-2463AF3F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6841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Four Main Types of Fronts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Frontal Zone </a:t>
            </a:r>
            <a:r>
              <a:rPr lang="en-US" altLang="en-US" dirty="0">
                <a:ea typeface="ＭＳ Ｐゴシック" panose="020B0600070205080204" pitchFamily="34" charset="-128"/>
              </a:rPr>
              <a:t>is ALWAYS on the colder side</a:t>
            </a:r>
          </a:p>
        </p:txBody>
      </p:sp>
      <p:pic>
        <p:nvPicPr>
          <p:cNvPr id="18434" name="Content Placeholder 3">
            <a:extLst>
              <a:ext uri="{FF2B5EF4-FFF2-40B4-BE49-F238E27FC236}">
                <a16:creationId xmlns:a16="http://schemas.microsoft.com/office/drawing/2014/main" id="{AF94BB2B-0AC4-AC2B-DD29-5E95F0391C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209800"/>
            <a:ext cx="5791200" cy="3581400"/>
          </a:xfrm>
        </p:spPr>
      </p:pic>
      <p:sp>
        <p:nvSpPr>
          <p:cNvPr id="18435" name="Up Arrow 4">
            <a:extLst>
              <a:ext uri="{FF2B5EF4-FFF2-40B4-BE49-F238E27FC236}">
                <a16:creationId xmlns:a16="http://schemas.microsoft.com/office/drawing/2014/main" id="{44DAB070-0086-8617-DC17-8E44B928E944}"/>
              </a:ext>
            </a:extLst>
          </p:cNvPr>
          <p:cNvSpPr>
            <a:spLocks noChangeArrowheads="1"/>
          </p:cNvSpPr>
          <p:nvPr/>
        </p:nvSpPr>
        <p:spPr bwMode="auto">
          <a:xfrm rot="7270647">
            <a:off x="4991100" y="4229100"/>
            <a:ext cx="609600" cy="609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0F68A2-11AD-1F2F-3804-9D61C216DDB6}"/>
              </a:ext>
            </a:extLst>
          </p:cNvPr>
          <p:cNvSpPr/>
          <p:nvPr/>
        </p:nvSpPr>
        <p:spPr>
          <a:xfrm rot="1628265">
            <a:off x="4373638" y="3201412"/>
            <a:ext cx="429658" cy="1854867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32A8F8-BC2B-478E-CC6F-1AD64B85B555}"/>
              </a:ext>
            </a:extLst>
          </p:cNvPr>
          <p:cNvSpPr/>
          <p:nvPr/>
        </p:nvSpPr>
        <p:spPr>
          <a:xfrm rot="5400000">
            <a:off x="7053594" y="4730858"/>
            <a:ext cx="429658" cy="1556116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AA831-D95B-5A31-FE92-FDFB9DA9663A}"/>
              </a:ext>
            </a:extLst>
          </p:cNvPr>
          <p:cNvSpPr txBox="1"/>
          <p:nvPr/>
        </p:nvSpPr>
        <p:spPr>
          <a:xfrm>
            <a:off x="6553765" y="567392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Frontal Zone</a:t>
            </a:r>
          </a:p>
        </p:txBody>
      </p:sp>
    </p:spTree>
    <p:extLst>
      <p:ext uri="{BB962C8B-B14F-4D97-AF65-F5344CB8AC3E}">
        <p14:creationId xmlns:p14="http://schemas.microsoft.com/office/powerpoint/2010/main" val="302007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A1D47C10-48CC-3A67-6FD6-2D6018CC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Warm Front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06A81737-0206-6FBD-BF93-DF8E7AC418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09800"/>
            <a:ext cx="5780088" cy="3422650"/>
          </a:xfrm>
        </p:spPr>
      </p:pic>
      <p:sp>
        <p:nvSpPr>
          <p:cNvPr id="19459" name="Up Arrow 4">
            <a:extLst>
              <a:ext uri="{FF2B5EF4-FFF2-40B4-BE49-F238E27FC236}">
                <a16:creationId xmlns:a16="http://schemas.microsoft.com/office/drawing/2014/main" id="{4A50F9A4-8327-96F9-9B55-699C8AA27F5A}"/>
              </a:ext>
            </a:extLst>
          </p:cNvPr>
          <p:cNvSpPr>
            <a:spLocks noChangeArrowheads="1"/>
          </p:cNvSpPr>
          <p:nvPr/>
        </p:nvSpPr>
        <p:spPr bwMode="auto">
          <a:xfrm rot="1662238">
            <a:off x="4271963" y="2279650"/>
            <a:ext cx="762000" cy="5334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37A267-48B0-C11B-A335-7E41A6447D2E}"/>
              </a:ext>
            </a:extLst>
          </p:cNvPr>
          <p:cNvSpPr/>
          <p:nvPr/>
        </p:nvSpPr>
        <p:spPr>
          <a:xfrm rot="6929184">
            <a:off x="4986907" y="1581981"/>
            <a:ext cx="429658" cy="2615527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14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856CE8C-0152-9487-466C-8B251065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Stationary Fronts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46B93D22-5D4D-3BDD-7BE2-62A80A035C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535" y="1911350"/>
            <a:ext cx="4305300" cy="2603500"/>
          </a:xfrm>
        </p:spPr>
      </p:pic>
      <p:pic>
        <p:nvPicPr>
          <p:cNvPr id="20483" name="Picture 4">
            <a:extLst>
              <a:ext uri="{FF2B5EF4-FFF2-40B4-BE49-F238E27FC236}">
                <a16:creationId xmlns:a16="http://schemas.microsoft.com/office/drawing/2014/main" id="{4A430622-7335-0A60-0DBB-261F4C41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14850"/>
            <a:ext cx="36655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C0FD4-9461-B750-9A34-1672CB84022C}"/>
              </a:ext>
            </a:extLst>
          </p:cNvPr>
          <p:cNvSpPr/>
          <p:nvPr/>
        </p:nvSpPr>
        <p:spPr>
          <a:xfrm rot="5400000">
            <a:off x="2963840" y="1360791"/>
            <a:ext cx="429658" cy="3139201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45E994-8E34-2AF7-DD1F-F267C2D0CC7D}"/>
              </a:ext>
            </a:extLst>
          </p:cNvPr>
          <p:cNvSpPr/>
          <p:nvPr/>
        </p:nvSpPr>
        <p:spPr>
          <a:xfrm rot="6898489">
            <a:off x="6887516" y="4418695"/>
            <a:ext cx="429658" cy="1556116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612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D4D91B9-19F9-1AFE-40CB-131C59E8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Occluded Front (a hybrid)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A6CE38AD-D75C-F16E-258A-A4E40E16E3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209800"/>
            <a:ext cx="2743200" cy="1554163"/>
          </a:xfrm>
        </p:spPr>
      </p:pic>
      <p:pic>
        <p:nvPicPr>
          <p:cNvPr id="21507" name="Picture 4">
            <a:extLst>
              <a:ext uri="{FF2B5EF4-FFF2-40B4-BE49-F238E27FC236}">
                <a16:creationId xmlns:a16="http://schemas.microsoft.com/office/drawing/2014/main" id="{24D50554-927B-41E2-10F3-279D796C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8400"/>
            <a:ext cx="27051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86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368A24CB-EEF8-456D-4EED-12457D66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3733800" cy="4267200"/>
          </a:xfrm>
        </p:spPr>
        <p:txBody>
          <a:bodyPr/>
          <a:lstStyle/>
          <a:p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usually associated with troughs of low pressure</a:t>
            </a:r>
          </a:p>
        </p:txBody>
      </p:sp>
      <p:pic>
        <p:nvPicPr>
          <p:cNvPr id="23554" name="Content Placeholder 1">
            <a:extLst>
              <a:ext uri="{FF2B5EF4-FFF2-40B4-BE49-F238E27FC236}">
                <a16:creationId xmlns:a16="http://schemas.microsoft.com/office/drawing/2014/main" id="{007BFDC3-FF48-20FE-7702-BC4BB2246E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t="31558" r="12397" b="38686"/>
          <a:stretch/>
        </p:blipFill>
        <p:spPr>
          <a:xfrm>
            <a:off x="4724402" y="1605667"/>
            <a:ext cx="4264143" cy="258681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4584E8-E49D-490B-0A53-52F9C300FEC9}"/>
              </a:ext>
            </a:extLst>
          </p:cNvPr>
          <p:cNvSpPr txBox="1"/>
          <p:nvPr/>
        </p:nvSpPr>
        <p:spPr>
          <a:xfrm>
            <a:off x="6127531" y="1344057"/>
            <a:ext cx="905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16319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D3FAB-D3AD-7A1F-80E2-0CF3C59B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SLP, low level temp, winds</a:t>
            </a:r>
          </a:p>
        </p:txBody>
      </p:sp>
      <p:pic>
        <p:nvPicPr>
          <p:cNvPr id="5" name="Content Placeholder 4" descr="A screenshot of a weather map&#10;&#10;Description automatically generated">
            <a:extLst>
              <a:ext uri="{FF2B5EF4-FFF2-40B4-BE49-F238E27FC236}">
                <a16:creationId xmlns:a16="http://schemas.microsoft.com/office/drawing/2014/main" id="{2E791D96-F5EE-3854-8FA8-419E9D92E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377" y="1600200"/>
            <a:ext cx="6137246" cy="4525963"/>
          </a:xfrm>
        </p:spPr>
      </p:pic>
    </p:spTree>
    <p:extLst>
      <p:ext uri="{BB962C8B-B14F-4D97-AF65-F5344CB8AC3E}">
        <p14:creationId xmlns:p14="http://schemas.microsoft.com/office/powerpoint/2010/main" val="1557838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7067-E5C3-25DE-AEF8-4DFDE22D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Decent Analysis</a:t>
            </a:r>
          </a:p>
        </p:txBody>
      </p:sp>
      <p:pic>
        <p:nvPicPr>
          <p:cNvPr id="5" name="Content Placeholder 4" descr="A close-up of a map&#10;&#10;AI-generated content may be incorrect.">
            <a:extLst>
              <a:ext uri="{FF2B5EF4-FFF2-40B4-BE49-F238E27FC236}">
                <a16:creationId xmlns:a16="http://schemas.microsoft.com/office/drawing/2014/main" id="{04E75D93-A561-51F1-06B7-57C19BF60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6667" y="1841938"/>
            <a:ext cx="2417396" cy="4525963"/>
          </a:xfrm>
        </p:spPr>
      </p:pic>
    </p:spTree>
    <p:extLst>
      <p:ext uri="{BB962C8B-B14F-4D97-AF65-F5344CB8AC3E}">
        <p14:creationId xmlns:p14="http://schemas.microsoft.com/office/powerpoint/2010/main" val="689640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44F3D13E-955D-0D47-96E6-41D2319C2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972" y="908488"/>
            <a:ext cx="8692055" cy="76265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Early Surface Maps Had No Fronts</a:t>
            </a:r>
            <a:b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No real understanding of cyclones, fronts, and their evolution</a:t>
            </a:r>
          </a:p>
        </p:txBody>
      </p:sp>
      <p:pic>
        <p:nvPicPr>
          <p:cNvPr id="22531" name="Picture 4" descr="wea01800.jpg                                                   001D196A&#10;Cliff Disk                     BB5EA40C:">
            <a:extLst>
              <a:ext uri="{FF2B5EF4-FFF2-40B4-BE49-F238E27FC236}">
                <a16:creationId xmlns:a16="http://schemas.microsoft.com/office/drawing/2014/main" id="{7E78B168-B700-534F-9058-81151F01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91" y="2330669"/>
            <a:ext cx="6268641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484692"/>
      </p:ext>
    </p:extLst>
  </p:cSld>
  <p:clrMapOvr>
    <a:masterClrMapping/>
  </p:clrMapOvr>
  <p:transition advTm="10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4F674-8057-C06B-381B-A5F20A91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trough is often evident in barograph traces</a:t>
            </a:r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C7193968-5DEF-8F62-B5FD-D1CD50EEC9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r="16273" b="69617"/>
          <a:stretch/>
        </p:blipFill>
        <p:spPr>
          <a:xfrm>
            <a:off x="178675" y="1911197"/>
            <a:ext cx="7814441" cy="4268886"/>
          </a:xfrm>
        </p:spPr>
      </p:pic>
    </p:spTree>
    <p:extLst>
      <p:ext uri="{BB962C8B-B14F-4D97-AF65-F5344CB8AC3E}">
        <p14:creationId xmlns:p14="http://schemas.microsoft.com/office/powerpoint/2010/main" val="2734789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720FD049-C4BD-F5DA-9972-5309AFA2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BBF6FCB-3CE5-F69D-5635-AA8D6588A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9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755C150-5C12-13C7-E99F-D81F2230C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6"/>
          <a:stretch/>
        </p:blipFill>
        <p:spPr bwMode="auto">
          <a:xfrm>
            <a:off x="647700" y="1600200"/>
            <a:ext cx="7848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265BCAC3-9564-187C-94D3-5AC8CE8FB503}"/>
              </a:ext>
            </a:extLst>
          </p:cNvPr>
          <p:cNvSpPr/>
          <p:nvPr/>
        </p:nvSpPr>
        <p:spPr>
          <a:xfrm>
            <a:off x="4681538" y="2709863"/>
            <a:ext cx="542925" cy="11525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45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1ABFA7B0-D9FC-4731-3228-46B748F8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5992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Fronts are associated with long bands of clouds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1448E19F-06E9-396A-36B6-84BAF7A04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3013" y="1981200"/>
            <a:ext cx="6657975" cy="4114800"/>
          </a:xfrm>
        </p:spPr>
      </p:pic>
    </p:spTree>
    <p:extLst>
      <p:ext uri="{BB962C8B-B14F-4D97-AF65-F5344CB8AC3E}">
        <p14:creationId xmlns:p14="http://schemas.microsoft.com/office/powerpoint/2010/main" val="3563586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DBA70-0B8A-B133-5C26-6A04EBE8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Dew point often falls behind fronts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D81CB-18F6-3074-EC7B-03DC57201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72429" cy="4525963"/>
          </a:xfrm>
        </p:spPr>
        <p:txBody>
          <a:bodyPr/>
          <a:lstStyle/>
          <a:p>
            <a:r>
              <a:rPr lang="en-US" dirty="0"/>
              <a:t>The cold air behind fronts generally has less water vapor</a:t>
            </a:r>
          </a:p>
          <a:p>
            <a:r>
              <a:rPr lang="en-US" dirty="0"/>
              <a:t>Sometimes dew point is better than temperatures (more later)</a:t>
            </a:r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316F64F6-3386-5B18-42AE-99B0C8F0B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684" y="1804738"/>
            <a:ext cx="319880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02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73994-D43B-6F15-F521-68A495DA9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1A0807B3-2E7A-AACC-E711-CDA3D507C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86" y="98782"/>
            <a:ext cx="7772400" cy="666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79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97DBB-45F4-88A7-3A1D-F65D0C642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6B384-24FA-42D2-5586-BFFD14F8A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D2528504-2056-A2CF-9E39-8BDE60A4B5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779"/>
          <a:stretch/>
        </p:blipFill>
        <p:spPr>
          <a:xfrm>
            <a:off x="457200" y="780447"/>
            <a:ext cx="7772400" cy="3388217"/>
          </a:xfrm>
          <a:prstGeom prst="rect">
            <a:avLst/>
          </a:prstGeom>
        </p:spPr>
      </p:pic>
      <p:pic>
        <p:nvPicPr>
          <p:cNvPr id="12" name="Content Placeholder 11" descr="A graph of a graph showing the time and the time&#10;&#10;AI-generated content may be incorrect.">
            <a:extLst>
              <a:ext uri="{FF2B5EF4-FFF2-40B4-BE49-F238E27FC236}">
                <a16:creationId xmlns:a16="http://schemas.microsoft.com/office/drawing/2014/main" id="{A636F369-76B8-55D1-5063-F2394C0DE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344" y="4540928"/>
            <a:ext cx="8229600" cy="1858502"/>
          </a:xfrm>
        </p:spPr>
      </p:pic>
    </p:spTree>
    <p:extLst>
      <p:ext uri="{BB962C8B-B14F-4D97-AF65-F5344CB8AC3E}">
        <p14:creationId xmlns:p14="http://schemas.microsoft.com/office/powerpoint/2010/main" val="2372143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8E1ED-D517-3243-6124-CC00AC9B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0547DF21-9F55-60D0-08E3-389421317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511" y="1222872"/>
            <a:ext cx="7462485" cy="5132569"/>
          </a:xfrm>
        </p:spPr>
      </p:pic>
    </p:spTree>
    <p:extLst>
      <p:ext uri="{BB962C8B-B14F-4D97-AF65-F5344CB8AC3E}">
        <p14:creationId xmlns:p14="http://schemas.microsoft.com/office/powerpoint/2010/main" val="2129413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696D-09F7-140D-4F97-C165ABC6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08" y="561077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There is generally a wind shift/change of direction in the frontal zone (clockwise turning over time)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CF69DB-F112-7CFE-3A23-FF5533BFD7D8}"/>
              </a:ext>
            </a:extLst>
          </p:cNvPr>
          <p:cNvCxnSpPr>
            <a:cxnSpLocks/>
          </p:cNvCxnSpPr>
          <p:nvPr/>
        </p:nvCxnSpPr>
        <p:spPr>
          <a:xfrm>
            <a:off x="5012675" y="2820318"/>
            <a:ext cx="0" cy="3382178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Up Arrow 6">
            <a:extLst>
              <a:ext uri="{FF2B5EF4-FFF2-40B4-BE49-F238E27FC236}">
                <a16:creationId xmlns:a16="http://schemas.microsoft.com/office/drawing/2014/main" id="{EDF76D76-193F-6368-E8EE-1F604B815989}"/>
              </a:ext>
            </a:extLst>
          </p:cNvPr>
          <p:cNvSpPr/>
          <p:nvPr/>
        </p:nvSpPr>
        <p:spPr>
          <a:xfrm rot="5135080">
            <a:off x="2511029" y="3955399"/>
            <a:ext cx="174352" cy="87062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86D52BC2-CDE0-E4FA-56B2-24F80B311149}"/>
              </a:ext>
            </a:extLst>
          </p:cNvPr>
          <p:cNvSpPr/>
          <p:nvPr/>
        </p:nvSpPr>
        <p:spPr>
          <a:xfrm rot="3436040">
            <a:off x="3760169" y="4077704"/>
            <a:ext cx="143219" cy="8703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5EE96E1-C503-328F-D6F8-E61085E458B1}"/>
              </a:ext>
            </a:extLst>
          </p:cNvPr>
          <p:cNvSpPr/>
          <p:nvPr/>
        </p:nvSpPr>
        <p:spPr>
          <a:xfrm rot="1114244">
            <a:off x="4553009" y="4217477"/>
            <a:ext cx="143219" cy="8703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C3C97E40-7C60-6C42-ABF8-F9BB4CC0003E}"/>
              </a:ext>
            </a:extLst>
          </p:cNvPr>
          <p:cNvSpPr/>
          <p:nvPr/>
        </p:nvSpPr>
        <p:spPr>
          <a:xfrm rot="5944843">
            <a:off x="1382619" y="3695724"/>
            <a:ext cx="143219" cy="8703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6BACCF-B11A-84D7-589D-C4348E202144}"/>
              </a:ext>
            </a:extLst>
          </p:cNvPr>
          <p:cNvSpPr/>
          <p:nvPr/>
        </p:nvSpPr>
        <p:spPr>
          <a:xfrm>
            <a:off x="1729648" y="2727357"/>
            <a:ext cx="3177791" cy="3569566"/>
          </a:xfrm>
          <a:prstGeom prst="rect">
            <a:avLst/>
          </a:prstGeom>
          <a:solidFill>
            <a:schemeClr val="accent1">
              <a:alpha val="8773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599772DC-AD14-9161-7604-D1A2ACB70F9C}"/>
              </a:ext>
            </a:extLst>
          </p:cNvPr>
          <p:cNvSpPr/>
          <p:nvPr/>
        </p:nvSpPr>
        <p:spPr>
          <a:xfrm>
            <a:off x="5313916" y="4306558"/>
            <a:ext cx="194719" cy="81866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88F4CFA5-B202-BC97-22F2-51E8C7723D36}"/>
              </a:ext>
            </a:extLst>
          </p:cNvPr>
          <p:cNvSpPr/>
          <p:nvPr/>
        </p:nvSpPr>
        <p:spPr>
          <a:xfrm>
            <a:off x="6105295" y="4308391"/>
            <a:ext cx="194719" cy="81866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C7999B6-1FE4-4417-A80D-9D9992601EFD}"/>
              </a:ext>
            </a:extLst>
          </p:cNvPr>
          <p:cNvSpPr/>
          <p:nvPr/>
        </p:nvSpPr>
        <p:spPr>
          <a:xfrm rot="5400000">
            <a:off x="4948427" y="3197962"/>
            <a:ext cx="338968" cy="194719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AFC6BA14-2C76-250C-9256-C5AB417C9DEC}"/>
              </a:ext>
            </a:extLst>
          </p:cNvPr>
          <p:cNvSpPr/>
          <p:nvPr/>
        </p:nvSpPr>
        <p:spPr>
          <a:xfrm rot="5400000">
            <a:off x="4993811" y="4075520"/>
            <a:ext cx="338968" cy="194719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6F3CA3-214E-AC42-FC8D-6089D1399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511" y="5319624"/>
            <a:ext cx="304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07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C30B-175B-EF7A-B6B9-9DE8D9079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 descr="A screenshot of a weather map&#10;&#10;Description automatically generated">
            <a:extLst>
              <a:ext uri="{FF2B5EF4-FFF2-40B4-BE49-F238E27FC236}">
                <a16:creationId xmlns:a16="http://schemas.microsoft.com/office/drawing/2014/main" id="{C3E439C2-0B4D-B10F-BB99-3A8EACA58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288" y="846138"/>
            <a:ext cx="7183423" cy="5297475"/>
          </a:xfrm>
        </p:spPr>
      </p:pic>
    </p:spTree>
    <p:extLst>
      <p:ext uri="{BB962C8B-B14F-4D97-AF65-F5344CB8AC3E}">
        <p14:creationId xmlns:p14="http://schemas.microsoft.com/office/powerpoint/2010/main" val="1859770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38B-40B5-2586-199B-4009C540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map of weather with different colored lines&#10;&#10;Description automatically generated">
            <a:extLst>
              <a:ext uri="{FF2B5EF4-FFF2-40B4-BE49-F238E27FC236}">
                <a16:creationId xmlns:a16="http://schemas.microsoft.com/office/drawing/2014/main" id="{3E24A6D0-1FFE-231D-4023-28D46B3D3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665" y="622814"/>
            <a:ext cx="5660669" cy="5877924"/>
          </a:xfrm>
        </p:spPr>
      </p:pic>
    </p:spTree>
    <p:extLst>
      <p:ext uri="{BB962C8B-B14F-4D97-AF65-F5344CB8AC3E}">
        <p14:creationId xmlns:p14="http://schemas.microsoft.com/office/powerpoint/2010/main" val="4111467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A5B55B4-17E6-019B-BC06-83640EF6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504825"/>
            <a:ext cx="846931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That all changed with the Norwegian Cyclone Model (Bergen School)</a:t>
            </a:r>
          </a:p>
        </p:txBody>
      </p:sp>
      <p:pic>
        <p:nvPicPr>
          <p:cNvPr id="38914" name="Picture 3" descr="bjerknes-diagram.jpg">
            <a:extLst>
              <a:ext uri="{FF2B5EF4-FFF2-40B4-BE49-F238E27FC236}">
                <a16:creationId xmlns:a16="http://schemas.microsoft.com/office/drawing/2014/main" id="{D6D959C9-4B1F-A91A-3711-E87CE0CF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1579" r="10080" b="1579"/>
          <a:stretch>
            <a:fillRect/>
          </a:stretch>
        </p:blipFill>
        <p:spPr bwMode="auto">
          <a:xfrm>
            <a:off x="2933700" y="2063750"/>
            <a:ext cx="41338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5">
            <a:extLst>
              <a:ext uri="{FF2B5EF4-FFF2-40B4-BE49-F238E27FC236}">
                <a16:creationId xmlns:a16="http://schemas.microsoft.com/office/drawing/2014/main" id="{719685CF-6B61-D47C-3FCD-F5FA9AE3C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65" y="2864550"/>
            <a:ext cx="15295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Bjernkes</a:t>
            </a:r>
            <a:r>
              <a:rPr lang="en-US" altLang="en-US" sz="2800" dirty="0"/>
              <a:t>, 1919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3BC70F-158D-692A-EDAA-712A6D0043F0}"/>
              </a:ext>
            </a:extLst>
          </p:cNvPr>
          <p:cNvSpPr txBox="1"/>
          <p:nvPr/>
        </p:nvSpPr>
        <p:spPr>
          <a:xfrm>
            <a:off x="387350" y="3983910"/>
            <a:ext cx="2157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Noted a direct</a:t>
            </a:r>
          </a:p>
          <a:p>
            <a:r>
              <a:rPr lang="en-US" dirty="0"/>
              <a:t>connection between</a:t>
            </a:r>
          </a:p>
          <a:p>
            <a:r>
              <a:rPr lang="en-US" dirty="0"/>
              <a:t>Low pressure center and fronts</a:t>
            </a:r>
          </a:p>
        </p:txBody>
      </p:sp>
    </p:spTree>
    <p:extLst>
      <p:ext uri="{BB962C8B-B14F-4D97-AF65-F5344CB8AC3E}">
        <p14:creationId xmlns:p14="http://schemas.microsoft.com/office/powerpoint/2010/main" val="1246868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F4C4-AFA6-CA4E-530D-84772B70E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a country&#10;&#10;AI-generated content may be incorrect.">
            <a:extLst>
              <a:ext uri="{FF2B5EF4-FFF2-40B4-BE49-F238E27FC236}">
                <a16:creationId xmlns:a16="http://schemas.microsoft.com/office/drawing/2014/main" id="{AF9CF4B8-D500-E655-FFAC-F57780492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72" y="760056"/>
            <a:ext cx="7775662" cy="5337887"/>
          </a:xfrm>
        </p:spPr>
      </p:pic>
    </p:spTree>
    <p:extLst>
      <p:ext uri="{BB962C8B-B14F-4D97-AF65-F5344CB8AC3E}">
        <p14:creationId xmlns:p14="http://schemas.microsoft.com/office/powerpoint/2010/main" val="3791464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753C5-987B-0F99-5957-8BF7EA0E4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with numbers and a map of the country&#10;&#10;AI-generated content may be incorrect.">
            <a:extLst>
              <a:ext uri="{FF2B5EF4-FFF2-40B4-BE49-F238E27FC236}">
                <a16:creationId xmlns:a16="http://schemas.microsoft.com/office/drawing/2014/main" id="{67DE1CFD-974A-8D2A-130D-15A2E54C9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454" y="1600200"/>
            <a:ext cx="6407091" cy="4525963"/>
          </a:xfrm>
        </p:spPr>
      </p:pic>
    </p:spTree>
    <p:extLst>
      <p:ext uri="{BB962C8B-B14F-4D97-AF65-F5344CB8AC3E}">
        <p14:creationId xmlns:p14="http://schemas.microsoft.com/office/powerpoint/2010/main" val="4258442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C8AB7A3-2C2B-9EB8-06B3-64800203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5" y="71431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Vertical Structure of Fronts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5958D0-3052-EDCC-DDE0-2DDCF58021EF}"/>
              </a:ext>
            </a:extLst>
          </p:cNvPr>
          <p:cNvSpPr txBox="1"/>
          <p:nvPr/>
        </p:nvSpPr>
        <p:spPr>
          <a:xfrm>
            <a:off x="1955494" y="2151727"/>
            <a:ext cx="52330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can’t understand the cloud and precipitation fields without understanding the 3-D air circulation with fronts and cyclones</a:t>
            </a:r>
          </a:p>
        </p:txBody>
      </p:sp>
    </p:spTree>
    <p:extLst>
      <p:ext uri="{BB962C8B-B14F-4D97-AF65-F5344CB8AC3E}">
        <p14:creationId xmlns:p14="http://schemas.microsoft.com/office/powerpoint/2010/main" val="822852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f_xsect.jpg">
            <a:extLst>
              <a:ext uri="{FF2B5EF4-FFF2-40B4-BE49-F238E27FC236}">
                <a16:creationId xmlns:a16="http://schemas.microsoft.com/office/drawing/2014/main" id="{B3646075-6488-990E-8D95-BBEE128D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170113"/>
            <a:ext cx="896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>
            <a:extLst>
              <a:ext uri="{FF2B5EF4-FFF2-40B4-BE49-F238E27FC236}">
                <a16:creationId xmlns:a16="http://schemas.microsoft.com/office/drawing/2014/main" id="{B3E4B5C4-BB60-FB0C-C6F8-9A8E3297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1200"/>
          </a:xfrm>
        </p:spPr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Cold Front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1B549F06-560A-8244-9E69-BDC57B89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985838"/>
            <a:ext cx="8008937" cy="186213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Slope~1:50 (steep), moves fast (20-30 mph), convection often on leading edge</a:t>
            </a:r>
          </a:p>
        </p:txBody>
      </p:sp>
    </p:spTree>
    <p:extLst>
      <p:ext uri="{BB962C8B-B14F-4D97-AF65-F5344CB8AC3E}">
        <p14:creationId xmlns:p14="http://schemas.microsoft.com/office/powerpoint/2010/main" val="2476594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wfront_xsect.jpg">
            <a:extLst>
              <a:ext uri="{FF2B5EF4-FFF2-40B4-BE49-F238E27FC236}">
                <a16:creationId xmlns:a16="http://schemas.microsoft.com/office/drawing/2014/main" id="{8FC3B76E-A48B-A283-DE72-98602989D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 bwMode="auto">
          <a:xfrm>
            <a:off x="534988" y="2470150"/>
            <a:ext cx="868680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le 1">
            <a:extLst>
              <a:ext uri="{FF2B5EF4-FFF2-40B4-BE49-F238E27FC236}">
                <a16:creationId xmlns:a16="http://schemas.microsoft.com/office/drawing/2014/main" id="{520F64BD-0233-7735-7200-AE843256E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Warm Front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0467BE9C-9DA3-3F87-CCD0-4ED68379D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625" y="1549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Lesser slope (1:200), slower (1—15 knots), more stratiform clouds</a:t>
            </a:r>
          </a:p>
        </p:txBody>
      </p:sp>
    </p:spTree>
    <p:extLst>
      <p:ext uri="{BB962C8B-B14F-4D97-AF65-F5344CB8AC3E}">
        <p14:creationId xmlns:p14="http://schemas.microsoft.com/office/powerpoint/2010/main" val="1710042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290AAB5-5503-EEA0-51C8-B40F4A12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7202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Stationary Front: similar structure to warm front, but without movement</a:t>
            </a:r>
          </a:p>
        </p:txBody>
      </p:sp>
      <p:pic>
        <p:nvPicPr>
          <p:cNvPr id="29698" name="Content Placeholder 4" descr="wfront_xsect.jpg">
            <a:extLst>
              <a:ext uri="{FF2B5EF4-FFF2-40B4-BE49-F238E27FC236}">
                <a16:creationId xmlns:a16="http://schemas.microsoft.com/office/drawing/2014/main" id="{B9553B6E-85D2-91C5-4CD9-E7F1677280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97"/>
          <a:stretch>
            <a:fillRect/>
          </a:stretch>
        </p:blipFill>
        <p:spPr>
          <a:xfrm>
            <a:off x="652463" y="2665413"/>
            <a:ext cx="8415337" cy="3616325"/>
          </a:xfrm>
          <a:noFill/>
        </p:spPr>
      </p:pic>
    </p:spTree>
    <p:extLst>
      <p:ext uri="{BB962C8B-B14F-4D97-AF65-F5344CB8AC3E}">
        <p14:creationId xmlns:p14="http://schemas.microsoft.com/office/powerpoint/2010/main" val="2400232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1B905-891E-7F77-D6BD-1CA1B172F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b="1" dirty="0">
                <a:solidFill>
                  <a:srgbClr val="0070C0"/>
                </a:solidFill>
              </a:rPr>
              <a:t>Occluded Front (More Later!)</a:t>
            </a:r>
          </a:p>
        </p:txBody>
      </p:sp>
      <p:pic>
        <p:nvPicPr>
          <p:cNvPr id="5" name="Content Placeholder 4" descr="Diagram of a weather diagram&#10;&#10;AI-generated content may be incorrect.">
            <a:extLst>
              <a:ext uri="{FF2B5EF4-FFF2-40B4-BE49-F238E27FC236}">
                <a16:creationId xmlns:a16="http://schemas.microsoft.com/office/drawing/2014/main" id="{12C14046-96DE-D87A-3D0B-5F1352782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468" y="2519170"/>
            <a:ext cx="8023065" cy="3702953"/>
          </a:xfrm>
        </p:spPr>
      </p:pic>
    </p:spTree>
    <p:extLst>
      <p:ext uri="{BB962C8B-B14F-4D97-AF65-F5344CB8AC3E}">
        <p14:creationId xmlns:p14="http://schemas.microsoft.com/office/powerpoint/2010/main" val="1038577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88CD8C9A-B515-0D4F-7689-371A409E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1" y="985126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There is a typical progression of clouds as cold and warm fronts approach and pass by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6AF15D86-E65A-520A-539F-FF3F6F948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787" y="2756613"/>
            <a:ext cx="7563123" cy="31162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Cirrus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Cirrostratus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Altostratus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Nimbostratus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Cumulus after cold front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C32C5D-B2D0-0873-4812-ADCAF58F04ED}"/>
              </a:ext>
            </a:extLst>
          </p:cNvPr>
          <p:cNvSpPr txBox="1"/>
          <p:nvPr/>
        </p:nvSpPr>
        <p:spPr>
          <a:xfrm>
            <a:off x="1376855" y="6039697"/>
            <a:ext cx="585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High, Middle, Low, Unstable/multi-level</a:t>
            </a:r>
          </a:p>
        </p:txBody>
      </p:sp>
    </p:spTree>
    <p:extLst>
      <p:ext uri="{BB962C8B-B14F-4D97-AF65-F5344CB8AC3E}">
        <p14:creationId xmlns:p14="http://schemas.microsoft.com/office/powerpoint/2010/main" val="2625218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B79AB374-5A8A-D9EB-1886-FD9454AF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00E0C26F-342F-73A3-8931-5D6719197F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350" y="846138"/>
            <a:ext cx="7353300" cy="511968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E8C053-1A7C-A5DA-EABB-6C41ABCA2548}"/>
              </a:ext>
            </a:extLst>
          </p:cNvPr>
          <p:cNvSpPr txBox="1"/>
          <p:nvPr/>
        </p:nvSpPr>
        <p:spPr>
          <a:xfrm>
            <a:off x="3910988" y="618046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cirrus</a:t>
            </a:r>
          </a:p>
        </p:txBody>
      </p:sp>
    </p:spTree>
    <p:extLst>
      <p:ext uri="{BB962C8B-B14F-4D97-AF65-F5344CB8AC3E}">
        <p14:creationId xmlns:p14="http://schemas.microsoft.com/office/powerpoint/2010/main" val="3389237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Cirrostratus_halo.jpg">
            <a:extLst>
              <a:ext uri="{FF2B5EF4-FFF2-40B4-BE49-F238E27FC236}">
                <a16:creationId xmlns:a16="http://schemas.microsoft.com/office/drawing/2014/main" id="{614A84B0-46D0-7BFF-AE06-D331CD48B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237877"/>
            <a:ext cx="786447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A7633-60C6-8DCA-0746-25AE2BED5644}"/>
              </a:ext>
            </a:extLst>
          </p:cNvPr>
          <p:cNvSpPr txBox="1"/>
          <p:nvPr/>
        </p:nvSpPr>
        <p:spPr>
          <a:xfrm>
            <a:off x="3908998" y="643545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cirrostratus</a:t>
            </a:r>
          </a:p>
        </p:txBody>
      </p:sp>
    </p:spTree>
    <p:extLst>
      <p:ext uri="{BB962C8B-B14F-4D97-AF65-F5344CB8AC3E}">
        <p14:creationId xmlns:p14="http://schemas.microsoft.com/office/powerpoint/2010/main" val="241473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4F10F3C0-7EC0-EEAF-ED4D-79370F19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263" y="485775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Modern Version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Midlatitude Cyclone And Fronts</a:t>
            </a:r>
          </a:p>
        </p:txBody>
      </p:sp>
      <p:pic>
        <p:nvPicPr>
          <p:cNvPr id="39938" name="Content Placeholder 3">
            <a:extLst>
              <a:ext uri="{FF2B5EF4-FFF2-40B4-BE49-F238E27FC236}">
                <a16:creationId xmlns:a16="http://schemas.microsoft.com/office/drawing/2014/main" id="{56CD7B0C-2A2D-8739-3B5D-2D10ABCBC1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2230438"/>
            <a:ext cx="5759450" cy="4003675"/>
          </a:xfrm>
        </p:spPr>
      </p:pic>
      <p:sp>
        <p:nvSpPr>
          <p:cNvPr id="39939" name="TextBox 4">
            <a:extLst>
              <a:ext uri="{FF2B5EF4-FFF2-40B4-BE49-F238E27FC236}">
                <a16:creationId xmlns:a16="http://schemas.microsoft.com/office/drawing/2014/main" id="{FAFC219A-436E-CAEE-0A8F-B76F2DBF8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825" y="5861050"/>
            <a:ext cx="159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  <a:latin typeface="Arial" panose="020B0604020202020204" pitchFamily="34" charset="0"/>
              </a:rPr>
              <a:t>Warm Sector</a:t>
            </a:r>
          </a:p>
        </p:txBody>
      </p:sp>
    </p:spTree>
    <p:extLst>
      <p:ext uri="{BB962C8B-B14F-4D97-AF65-F5344CB8AC3E}">
        <p14:creationId xmlns:p14="http://schemas.microsoft.com/office/powerpoint/2010/main" val="4059705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altostratus.jpg">
            <a:extLst>
              <a:ext uri="{FF2B5EF4-FFF2-40B4-BE49-F238E27FC236}">
                <a16:creationId xmlns:a16="http://schemas.microsoft.com/office/drawing/2014/main" id="{CB009664-B0F4-6E02-8866-0C9DA65FF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584200"/>
            <a:ext cx="5773738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0EA49-73CA-F4FF-F3E9-BF1297ED01A8}"/>
              </a:ext>
            </a:extLst>
          </p:cNvPr>
          <p:cNvSpPr txBox="1"/>
          <p:nvPr/>
        </p:nvSpPr>
        <p:spPr>
          <a:xfrm>
            <a:off x="3947470" y="613555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altostratus</a:t>
            </a:r>
          </a:p>
        </p:txBody>
      </p:sp>
    </p:spTree>
    <p:extLst>
      <p:ext uri="{BB962C8B-B14F-4D97-AF65-F5344CB8AC3E}">
        <p14:creationId xmlns:p14="http://schemas.microsoft.com/office/powerpoint/2010/main" val="2670770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stratocumulus3_big.jpg">
            <a:extLst>
              <a:ext uri="{FF2B5EF4-FFF2-40B4-BE49-F238E27FC236}">
                <a16:creationId xmlns:a16="http://schemas.microsoft.com/office/drawing/2014/main" id="{CFBB8598-5696-4AF8-E585-251561C31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" y="597693"/>
            <a:ext cx="8532813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6BCF67-D227-6224-51E3-DE980C947DAA}"/>
              </a:ext>
            </a:extLst>
          </p:cNvPr>
          <p:cNvSpPr txBox="1"/>
          <p:nvPr/>
        </p:nvSpPr>
        <p:spPr>
          <a:xfrm>
            <a:off x="4120309" y="626030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stratocumulus</a:t>
            </a:r>
          </a:p>
        </p:txBody>
      </p:sp>
    </p:spTree>
    <p:extLst>
      <p:ext uri="{BB962C8B-B14F-4D97-AF65-F5344CB8AC3E}">
        <p14:creationId xmlns:p14="http://schemas.microsoft.com/office/powerpoint/2010/main" val="2294367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nimbostratus4_big.jpg">
            <a:extLst>
              <a:ext uri="{FF2B5EF4-FFF2-40B4-BE49-F238E27FC236}">
                <a16:creationId xmlns:a16="http://schemas.microsoft.com/office/drawing/2014/main" id="{B0A6B0F5-4461-4972-0BE4-DD153E58E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12763"/>
            <a:ext cx="77660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18274-B395-22C1-2CE4-1031AF6BC327}"/>
              </a:ext>
            </a:extLst>
          </p:cNvPr>
          <p:cNvSpPr txBox="1"/>
          <p:nvPr/>
        </p:nvSpPr>
        <p:spPr>
          <a:xfrm>
            <a:off x="3431184" y="641333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nimbostratus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646CC-81CD-83A6-7250-7ABBF7F2E079}"/>
              </a:ext>
            </a:extLst>
          </p:cNvPr>
          <p:cNvSpPr txBox="1"/>
          <p:nvPr/>
        </p:nvSpPr>
        <p:spPr>
          <a:xfrm>
            <a:off x="5623035" y="6388945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front is here!</a:t>
            </a:r>
          </a:p>
        </p:txBody>
      </p:sp>
    </p:spTree>
    <p:extLst>
      <p:ext uri="{BB962C8B-B14F-4D97-AF65-F5344CB8AC3E}">
        <p14:creationId xmlns:p14="http://schemas.microsoft.com/office/powerpoint/2010/main" val="448452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Fgure13.8.jpg">
            <a:extLst>
              <a:ext uri="{FF2B5EF4-FFF2-40B4-BE49-F238E27FC236}">
                <a16:creationId xmlns:a16="http://schemas.microsoft.com/office/drawing/2014/main" id="{26737EB7-810B-B2A6-E955-7F63B4C19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85763"/>
            <a:ext cx="73040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533228-AF30-5203-E431-CBF1E496B499}"/>
              </a:ext>
            </a:extLst>
          </p:cNvPr>
          <p:cNvSpPr txBox="1"/>
          <p:nvPr/>
        </p:nvSpPr>
        <p:spPr>
          <a:xfrm>
            <a:off x="3323720" y="6072127"/>
            <a:ext cx="2832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Cumulus, post frontal</a:t>
            </a:r>
          </a:p>
        </p:txBody>
      </p:sp>
    </p:spTree>
    <p:extLst>
      <p:ext uri="{BB962C8B-B14F-4D97-AF65-F5344CB8AC3E}">
        <p14:creationId xmlns:p14="http://schemas.microsoft.com/office/powerpoint/2010/main" val="2173830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0A3B3885-8B53-39AF-22AC-01F2C130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29" y="685564"/>
            <a:ext cx="3044701" cy="5391971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Occlusion Process</a:t>
            </a:r>
          </a:p>
        </p:txBody>
      </p:sp>
      <p:pic>
        <p:nvPicPr>
          <p:cNvPr id="45059" name="Picture 5">
            <a:extLst>
              <a:ext uri="{FF2B5EF4-FFF2-40B4-BE49-F238E27FC236}">
                <a16:creationId xmlns:a16="http://schemas.microsoft.com/office/drawing/2014/main" id="{9CBC7E94-7470-B9F6-A502-E895B3801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70" y="388716"/>
            <a:ext cx="4615301" cy="598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887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459F-048C-F9B9-C7F2-D6D94A886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8" y="2783192"/>
            <a:ext cx="3903708" cy="1143000"/>
          </a:xfrm>
        </p:spPr>
        <p:txBody>
          <a:bodyPr/>
          <a:lstStyle/>
          <a:p>
            <a:r>
              <a:rPr lang="en-US" sz="3600" b="1" dirty="0"/>
              <a:t>In the </a:t>
            </a:r>
            <a:r>
              <a:rPr lang="en-US" sz="3600" b="1" dirty="0">
                <a:solidFill>
                  <a:srgbClr val="0070C0"/>
                </a:solidFill>
              </a:rPr>
              <a:t>occlusion process</a:t>
            </a:r>
            <a:r>
              <a:rPr lang="en-US" sz="3600" b="1" dirty="0"/>
              <a:t>, the cold front moves faster than the warm front, catches up to the warm front, and joins with the warm front to create an occluded front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E5E8F3CF-EBEA-B22A-B758-77D60E8F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41" y="252081"/>
            <a:ext cx="4615301" cy="598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5551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E810CBD9-EBD2-298F-101F-657F29E4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4" name="Content Placeholder 3" descr="cyclonestage1.tiff">
            <a:extLst>
              <a:ext uri="{FF2B5EF4-FFF2-40B4-BE49-F238E27FC236}">
                <a16:creationId xmlns:a16="http://schemas.microsoft.com/office/drawing/2014/main" id="{1E4174DA-3461-A607-58BE-7391601ABA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18435" name="Picture 4" descr="cyclone2.tiff">
            <a:extLst>
              <a:ext uri="{FF2B5EF4-FFF2-40B4-BE49-F238E27FC236}">
                <a16:creationId xmlns:a16="http://schemas.microsoft.com/office/drawing/2014/main" id="{82172369-2BA7-397E-AE4E-E54CD5034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5">
            <a:extLst>
              <a:ext uri="{FF2B5EF4-FFF2-40B4-BE49-F238E27FC236}">
                <a16:creationId xmlns:a16="http://schemas.microsoft.com/office/drawing/2014/main" id="{252F1A9F-F4F3-C69E-06D6-EB2514715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989013"/>
            <a:ext cx="223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Stationary Polar Front</a:t>
            </a: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38898038-D7E8-80FA-C0EF-1EC2CB06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3983038"/>
            <a:ext cx="291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Forming on Polar Front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FB29F189-6B82-4424-4A34-5DF60CB69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458" name="Content Placeholder 3" descr="cyclone3.tiff">
            <a:extLst>
              <a:ext uri="{FF2B5EF4-FFF2-40B4-BE49-F238E27FC236}">
                <a16:creationId xmlns:a16="http://schemas.microsoft.com/office/drawing/2014/main" id="{FD47829E-3180-E249-F98E-CDAB49A1EF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50" y="274638"/>
            <a:ext cx="7769225" cy="2693987"/>
          </a:xfrm>
        </p:spPr>
      </p:pic>
      <p:pic>
        <p:nvPicPr>
          <p:cNvPr id="19459" name="Picture 4" descr="cyclone4.tiff">
            <a:extLst>
              <a:ext uri="{FF2B5EF4-FFF2-40B4-BE49-F238E27FC236}">
                <a16:creationId xmlns:a16="http://schemas.microsoft.com/office/drawing/2014/main" id="{C8FA241A-2FE7-3F00-2B9F-05702210E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178175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AE6FCB63-A7AF-D5CE-A96E-C4966607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3178175"/>
            <a:ext cx="4044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as Cold Front Catches Up to Warm Front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FCF2C715-5C6F-43FC-06D6-16D5D0418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849313"/>
            <a:ext cx="1635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Wave Amplifies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8A8E0D4-202A-6DEF-4FA6-1033B6DC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 descr="cyclone5.tiff">
            <a:extLst>
              <a:ext uri="{FF2B5EF4-FFF2-40B4-BE49-F238E27FC236}">
                <a16:creationId xmlns:a16="http://schemas.microsoft.com/office/drawing/2014/main" id="{D14859B1-64D8-21CC-E4DE-ACD76177B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70" b="-29070"/>
          <a:stretch>
            <a:fillRect/>
          </a:stretch>
        </p:blipFill>
        <p:spPr/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A5EBBF11-584A-8ED7-6C92-2BD67478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157413"/>
            <a:ext cx="413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Occlusion Lengthens and System Weakens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7622E31-9D94-863C-E019-0B015C54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593" y="326300"/>
            <a:ext cx="9265186" cy="1322388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Norwegians suggested there were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both warm and cold occluded fronts </a:t>
            </a:r>
            <a:r>
              <a:rPr lang="en-US" altLang="en-US" sz="36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depending on which side had the coldest air</a:t>
            </a:r>
          </a:p>
        </p:txBody>
      </p:sp>
      <p:pic>
        <p:nvPicPr>
          <p:cNvPr id="21506" name="Content Placeholder 3" descr="occlusion.tiff">
            <a:extLst>
              <a:ext uri="{FF2B5EF4-FFF2-40B4-BE49-F238E27FC236}">
                <a16:creationId xmlns:a16="http://schemas.microsoft.com/office/drawing/2014/main" id="{D53EE6CD-1EC1-D7F8-10AF-EBBF67F22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5013" b="1671"/>
          <a:stretch>
            <a:fillRect/>
          </a:stretch>
        </p:blipFill>
        <p:spPr>
          <a:xfrm>
            <a:off x="2443985" y="1883883"/>
            <a:ext cx="5103544" cy="4647817"/>
          </a:xfrm>
        </p:spPr>
      </p:pic>
      <p:sp>
        <p:nvSpPr>
          <p:cNvPr id="21507" name="TextBox 1">
            <a:extLst>
              <a:ext uri="{FF2B5EF4-FFF2-40B4-BE49-F238E27FC236}">
                <a16:creationId xmlns:a16="http://schemas.microsoft.com/office/drawing/2014/main" id="{1B1C93FC-72FA-6D61-F133-04DE6435E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08" name="TextBox 2">
            <a:extLst>
              <a:ext uri="{FF2B5EF4-FFF2-40B4-BE49-F238E27FC236}">
                <a16:creationId xmlns:a16="http://schemas.microsoft.com/office/drawing/2014/main" id="{D5327F24-3E5B-967D-E1D1-BFEADB12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7162" y="5419151"/>
            <a:ext cx="60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cool</a:t>
            </a:r>
          </a:p>
        </p:txBody>
      </p:sp>
      <p:sp>
        <p:nvSpPr>
          <p:cNvPr id="21509" name="TextBox 3">
            <a:extLst>
              <a:ext uri="{FF2B5EF4-FFF2-40B4-BE49-F238E27FC236}">
                <a16:creationId xmlns:a16="http://schemas.microsoft.com/office/drawing/2014/main" id="{884695F4-2457-A458-D8F0-8D6F0E7F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10" name="TextBox 4">
            <a:extLst>
              <a:ext uri="{FF2B5EF4-FFF2-40B4-BE49-F238E27FC236}">
                <a16:creationId xmlns:a16="http://schemas.microsoft.com/office/drawing/2014/main" id="{D529A65F-5F5C-5523-B073-472FED35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5419725"/>
            <a:ext cx="60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cool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E143-A806-9B91-0DC1-8DDB12DE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51113" cy="60007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a typeface="+mj-ea"/>
                <a:cs typeface="+mj-cs"/>
              </a:rPr>
              <a:t>Concept of Evolution of Cyclones and Fronts</a:t>
            </a:r>
            <a:br>
              <a:rPr lang="en-US" b="1" dirty="0">
                <a:solidFill>
                  <a:schemeClr val="tx2"/>
                </a:solidFill>
                <a:ea typeface="+mj-ea"/>
                <a:cs typeface="+mj-cs"/>
              </a:rPr>
            </a:br>
            <a:br>
              <a:rPr lang="en-US" sz="3600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3600" b="1" dirty="0">
                <a:solidFill>
                  <a:schemeClr val="tx2"/>
                </a:solidFill>
                <a:ea typeface="+mj-ea"/>
                <a:cs typeface="+mj-cs"/>
              </a:rPr>
              <a:t>Bjerknes and Solberg</a:t>
            </a:r>
            <a:br>
              <a:rPr lang="en-US" sz="3600" b="1" dirty="0">
                <a:solidFill>
                  <a:schemeClr val="tx2"/>
                </a:solidFill>
                <a:ea typeface="+mj-ea"/>
                <a:cs typeface="+mj-cs"/>
              </a:rPr>
            </a:br>
            <a:r>
              <a:rPr lang="en-US" sz="3600" b="1" dirty="0">
                <a:solidFill>
                  <a:schemeClr val="tx2"/>
                </a:solidFill>
                <a:ea typeface="+mj-ea"/>
                <a:cs typeface="+mj-cs"/>
              </a:rPr>
              <a:t>1922</a:t>
            </a:r>
          </a:p>
        </p:txBody>
      </p:sp>
      <p:pic>
        <p:nvPicPr>
          <p:cNvPr id="40962" name="Content Placeholder 3" descr="BjerknesSolberg1.tiff">
            <a:extLst>
              <a:ext uri="{FF2B5EF4-FFF2-40B4-BE49-F238E27FC236}">
                <a16:creationId xmlns:a16="http://schemas.microsoft.com/office/drawing/2014/main" id="{19F45141-CC47-4D36-B860-B137F19086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5875" y="401638"/>
            <a:ext cx="3497263" cy="6223000"/>
          </a:xfrm>
        </p:spPr>
      </p:pic>
    </p:spTree>
    <p:extLst>
      <p:ext uri="{BB962C8B-B14F-4D97-AF65-F5344CB8AC3E}">
        <p14:creationId xmlns:p14="http://schemas.microsoft.com/office/powerpoint/2010/main" val="9038973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B3573213-860A-3EC6-9B82-4E2F7BA96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14413"/>
            <a:ext cx="56102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1">
            <a:extLst>
              <a:ext uri="{FF2B5EF4-FFF2-40B4-BE49-F238E27FC236}">
                <a16:creationId xmlns:a16="http://schemas.microsoft.com/office/drawing/2014/main" id="{9D1E160C-D94F-D2C8-3104-7184D3CE9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4" y="1323974"/>
            <a:ext cx="20190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Cold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Occlusion if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air behind is colder</a:t>
            </a:r>
          </a:p>
        </p:txBody>
      </p:sp>
      <p:sp>
        <p:nvSpPr>
          <p:cNvPr id="46083" name="TextBox 2">
            <a:extLst>
              <a:ext uri="{FF2B5EF4-FFF2-40B4-BE49-F238E27FC236}">
                <a16:creationId xmlns:a16="http://schemas.microsoft.com/office/drawing/2014/main" id="{29114724-E0A1-E946-7639-73A86881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1025" y="4100622"/>
            <a:ext cx="24384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Warm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occlusion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air if air in front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Is colder</a:t>
            </a:r>
          </a:p>
        </p:txBody>
      </p:sp>
      <p:sp>
        <p:nvSpPr>
          <p:cNvPr id="46084" name="TextBox 3">
            <a:extLst>
              <a:ext uri="{FF2B5EF4-FFF2-40B4-BE49-F238E27FC236}">
                <a16:creationId xmlns:a16="http://schemas.microsoft.com/office/drawing/2014/main" id="{5DC9E3EF-01F8-5E6A-B278-8B2CC9AA0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0" y="409575"/>
            <a:ext cx="47238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Arial" panose="020B0604020202020204" pitchFamily="34" charset="0"/>
              </a:rPr>
              <a:t>Warm and cold occlusions</a:t>
            </a:r>
          </a:p>
        </p:txBody>
      </p:sp>
    </p:spTree>
    <p:extLst>
      <p:ext uri="{BB962C8B-B14F-4D97-AF65-F5344CB8AC3E}">
        <p14:creationId xmlns:p14="http://schemas.microsoft.com/office/powerpoint/2010/main" val="23176396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7622E31-9D94-863C-E019-0B015C54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96850"/>
            <a:ext cx="840105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Cold-Type Occlusions are Not Observed</a:t>
            </a:r>
          </a:p>
        </p:txBody>
      </p:sp>
      <p:pic>
        <p:nvPicPr>
          <p:cNvPr id="21506" name="Content Placeholder 3" descr="occlusion.tiff">
            <a:extLst>
              <a:ext uri="{FF2B5EF4-FFF2-40B4-BE49-F238E27FC236}">
                <a16:creationId xmlns:a16="http://schemas.microsoft.com/office/drawing/2014/main" id="{D53EE6CD-1EC1-D7F8-10AF-EBBF67F226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5013" b="1671"/>
          <a:stretch>
            <a:fillRect/>
          </a:stretch>
        </p:blipFill>
        <p:spPr>
          <a:xfrm>
            <a:off x="2111375" y="1519238"/>
            <a:ext cx="5457825" cy="4970462"/>
          </a:xfrm>
        </p:spPr>
      </p:pic>
      <p:sp>
        <p:nvSpPr>
          <p:cNvPr id="21507" name="TextBox 1">
            <a:extLst>
              <a:ext uri="{FF2B5EF4-FFF2-40B4-BE49-F238E27FC236}">
                <a16:creationId xmlns:a16="http://schemas.microsoft.com/office/drawing/2014/main" id="{1B1C93FC-72FA-6D61-F133-04DE6435E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13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08" name="TextBox 2">
            <a:extLst>
              <a:ext uri="{FF2B5EF4-FFF2-40B4-BE49-F238E27FC236}">
                <a16:creationId xmlns:a16="http://schemas.microsoft.com/office/drawing/2014/main" id="{D5327F24-3E5B-967D-E1D1-BFEADB12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5338763"/>
            <a:ext cx="60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cool</a:t>
            </a:r>
          </a:p>
        </p:txBody>
      </p:sp>
      <p:sp>
        <p:nvSpPr>
          <p:cNvPr id="21509" name="TextBox 3">
            <a:extLst>
              <a:ext uri="{FF2B5EF4-FFF2-40B4-BE49-F238E27FC236}">
                <a16:creationId xmlns:a16="http://schemas.microsoft.com/office/drawing/2014/main" id="{884695F4-2457-A458-D8F0-8D6F0E7F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5419725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coldest</a:t>
            </a:r>
          </a:p>
        </p:txBody>
      </p:sp>
      <p:sp>
        <p:nvSpPr>
          <p:cNvPr id="21510" name="TextBox 4">
            <a:extLst>
              <a:ext uri="{FF2B5EF4-FFF2-40B4-BE49-F238E27FC236}">
                <a16:creationId xmlns:a16="http://schemas.microsoft.com/office/drawing/2014/main" id="{D529A65F-5F5C-5523-B073-472FED35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5" y="5419725"/>
            <a:ext cx="60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cool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DD5BA0-5D70-9FD1-973F-108CD1B19A11}"/>
              </a:ext>
            </a:extLst>
          </p:cNvPr>
          <p:cNvSpPr txBox="1"/>
          <p:nvPr/>
        </p:nvSpPr>
        <p:spPr>
          <a:xfrm>
            <a:off x="5603081" y="1959878"/>
            <a:ext cx="13389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29398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>
            <a:extLst>
              <a:ext uri="{FF2B5EF4-FFF2-40B4-BE49-F238E27FC236}">
                <a16:creationId xmlns:a16="http://schemas.microsoft.com/office/drawing/2014/main" id="{F4C575D1-1DBF-8B67-E721-020880DEB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54175"/>
            <a:ext cx="47053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le 1">
            <a:extLst>
              <a:ext uri="{FF2B5EF4-FFF2-40B4-BE49-F238E27FC236}">
                <a16:creationId xmlns:a16="http://schemas.microsoft.com/office/drawing/2014/main" id="{3219BE7A-ED19-8F98-8768-E0ECB0846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In the real world, only the warm occlusion is observed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35E131-AEE5-4177-1449-1ACC4F1743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70125" y="1870075"/>
            <a:ext cx="4891088" cy="170497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00F9C-D56C-5D92-6639-9C9AA9CA06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62200" y="1654175"/>
            <a:ext cx="4799013" cy="19939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82225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B48B76BD-8F2C-3BC4-9909-AA03C8D7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Only Warm Occlusions Observed</a:t>
            </a:r>
          </a:p>
        </p:txBody>
      </p:sp>
      <p:pic>
        <p:nvPicPr>
          <p:cNvPr id="27650" name="Content Placeholder 3" descr="occluded table.tiff">
            <a:extLst>
              <a:ext uri="{FF2B5EF4-FFF2-40B4-BE49-F238E27FC236}">
                <a16:creationId xmlns:a16="http://schemas.microsoft.com/office/drawing/2014/main" id="{3197678A-0C54-C4A9-53A9-1166A64626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4" r="-10484"/>
          <a:stretch>
            <a:fillRect/>
          </a:stretch>
        </p:blipFill>
        <p:spPr/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A52E89D8-1E6F-BB4C-0F7C-18E3994B5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950" y="6256338"/>
            <a:ext cx="3609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From Stoelinga et al 2002, BAMS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B440F88-C68F-0240-FBFF-44C4C7B2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730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What controls the slope and structure of occluded front?</a:t>
            </a:r>
          </a:p>
        </p:txBody>
      </p:sp>
      <p:pic>
        <p:nvPicPr>
          <p:cNvPr id="33794" name="Content Placeholder 4" descr="A picture containing text, accessory, umbrella, businesscard&#10;&#10;Description automatically generated">
            <a:extLst>
              <a:ext uri="{FF2B5EF4-FFF2-40B4-BE49-F238E27FC236}">
                <a16:creationId xmlns:a16="http://schemas.microsoft.com/office/drawing/2014/main" id="{788E2B27-0E21-2728-50CA-8877642CA3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75970"/>
            <a:ext cx="8229600" cy="40513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C5366-4038-8A9F-A381-FE89B57C2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8311"/>
            <a:ext cx="8229600" cy="1143000"/>
          </a:xfrm>
        </p:spPr>
        <p:txBody>
          <a:bodyPr/>
          <a:lstStyle/>
          <a:p>
            <a:r>
              <a:rPr lang="en-US" b="1" dirty="0"/>
              <a:t>The Explanation Why</a:t>
            </a:r>
          </a:p>
        </p:txBody>
      </p:sp>
      <p:pic>
        <p:nvPicPr>
          <p:cNvPr id="5" name="Content Placeholder 4" descr="A close-up of a book&#10;&#10;Description automatically generated">
            <a:extLst>
              <a:ext uri="{FF2B5EF4-FFF2-40B4-BE49-F238E27FC236}">
                <a16:creationId xmlns:a16="http://schemas.microsoft.com/office/drawing/2014/main" id="{BB799457-2A21-BAAA-607B-404EF9BE2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78174"/>
            <a:ext cx="8229600" cy="3370015"/>
          </a:xfrm>
        </p:spPr>
      </p:pic>
    </p:spTree>
    <p:extLst>
      <p:ext uri="{BB962C8B-B14F-4D97-AF65-F5344CB8AC3E}">
        <p14:creationId xmlns:p14="http://schemas.microsoft.com/office/powerpoint/2010/main" val="2075133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C005DCE9-B65E-0277-0C18-18204437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Static Stability Rule of Occluded Front Slope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402FEEA5-D8C9-A39D-24EE-E6193489F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855" y="2650961"/>
            <a:ext cx="7274910" cy="2835439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i="1" dirty="0">
                <a:ea typeface="ＭＳ Ｐゴシック" panose="020B0600070205080204" pitchFamily="34" charset="-128"/>
              </a:rPr>
              <a:t>An occluded front slopes over the s</a:t>
            </a:r>
            <a:r>
              <a:rPr lang="en-US" altLang="en-US" sz="3600" b="1" i="1" dirty="0">
                <a:ea typeface="ＭＳ Ｐゴシック" panose="020B0600070205080204" pitchFamily="34" charset="-128"/>
              </a:rPr>
              <a:t>tatically more stable air</a:t>
            </a:r>
            <a:r>
              <a:rPr lang="en-US" altLang="en-US" sz="3600" i="1" dirty="0">
                <a:ea typeface="ＭＳ Ｐゴシック" panose="020B0600070205080204" pitchFamily="34" charset="-128"/>
              </a:rPr>
              <a:t>, not the colder air. </a:t>
            </a:r>
          </a:p>
          <a:p>
            <a:pPr eaLnBrk="1" hangingPunct="1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4819" name="TextBox 1">
            <a:extLst>
              <a:ext uri="{FF2B5EF4-FFF2-40B4-BE49-F238E27FC236}">
                <a16:creationId xmlns:a16="http://schemas.microsoft.com/office/drawing/2014/main" id="{73277ACC-8130-CBC5-1693-3946520A3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5166" y="4847869"/>
            <a:ext cx="32095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1"/>
                </a:solidFill>
                <a:latin typeface="Arial" panose="020B0604020202020204" pitchFamily="34" charset="0"/>
              </a:rPr>
              <a:t>Stoelinga</a:t>
            </a:r>
            <a:r>
              <a:rPr lang="en-US" altLang="en-US" sz="2400" b="1" dirty="0">
                <a:solidFill>
                  <a:schemeClr val="accent1"/>
                </a:solidFill>
                <a:latin typeface="Arial" panose="020B0604020202020204" pitchFamily="34" charset="0"/>
              </a:rPr>
              <a:t> et al., 2002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457C2AB4-96AA-0A1C-645F-15DA6655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12125" cy="58261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accent1"/>
                </a:solidFill>
                <a:ea typeface="ＭＳ Ｐゴシック" panose="020B0600070205080204" pitchFamily="34" charset="-128"/>
              </a:rPr>
              <a:t>An Example</a:t>
            </a:r>
          </a:p>
        </p:txBody>
      </p:sp>
      <p:pic>
        <p:nvPicPr>
          <p:cNvPr id="35842" name="Content Placeholder 3" descr="occluded example.tiff">
            <a:extLst>
              <a:ext uri="{FF2B5EF4-FFF2-40B4-BE49-F238E27FC236}">
                <a16:creationId xmlns:a16="http://schemas.microsoft.com/office/drawing/2014/main" id="{492F5044-184F-37AB-2668-6CE2738161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3138" y="992188"/>
            <a:ext cx="4625975" cy="5278437"/>
          </a:xfrm>
        </p:spPr>
      </p:pic>
      <p:sp>
        <p:nvSpPr>
          <p:cNvPr id="35843" name="TextBox 1">
            <a:extLst>
              <a:ext uri="{FF2B5EF4-FFF2-40B4-BE49-F238E27FC236}">
                <a16:creationId xmlns:a16="http://schemas.microsoft.com/office/drawing/2014/main" id="{EEFF7511-C34B-1021-27AC-D6F9800AB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5" y="3262313"/>
            <a:ext cx="142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More Stable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769F07A6-D9DE-C2AE-6A37-7F8307AC0C3F}"/>
              </a:ext>
            </a:extLst>
          </p:cNvPr>
          <p:cNvSpPr/>
          <p:nvPr/>
        </p:nvSpPr>
        <p:spPr>
          <a:xfrm>
            <a:off x="5651500" y="3305175"/>
            <a:ext cx="1608138" cy="32543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845" name="TextBox 3">
            <a:extLst>
              <a:ext uri="{FF2B5EF4-FFF2-40B4-BE49-F238E27FC236}">
                <a16:creationId xmlns:a16="http://schemas.microsoft.com/office/drawing/2014/main" id="{0D32628D-2015-2594-EC37-D779E71D8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2908300"/>
            <a:ext cx="839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Less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Stable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D927C394-35DF-2F4A-9657-82AADFF26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3980" y="336646"/>
            <a:ext cx="8229600" cy="1143000"/>
          </a:xfrm>
        </p:spPr>
        <p:txBody>
          <a:bodyPr/>
          <a:lstStyle/>
          <a:p>
            <a:r>
              <a:rPr lang="en-US" sz="3200" b="1" dirty="0"/>
              <a:t>Remember we can evaluate vertical stability looking at the vertical gradient of potential temperature</a:t>
            </a:r>
            <a:endParaRPr lang="en-US" altLang="en-US" sz="3200" b="1" dirty="0">
              <a:ea typeface="ＭＳ Ｐゴシック" panose="020B0600070205080204" pitchFamily="34" charset="-128"/>
            </a:endParaRPr>
          </a:p>
        </p:txBody>
      </p:sp>
      <p:pic>
        <p:nvPicPr>
          <p:cNvPr id="77826" name="Content Placeholder 4">
            <a:extLst>
              <a:ext uri="{FF2B5EF4-FFF2-40B4-BE49-F238E27FC236}">
                <a16:creationId xmlns:a16="http://schemas.microsoft.com/office/drawing/2014/main" id="{2B39978E-03A5-CD4C-9EF5-3538DDBBE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621" y="1707614"/>
            <a:ext cx="6708304" cy="484954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032701-7789-154C-8BC7-BE76799DFFAA}"/>
              </a:ext>
            </a:extLst>
          </p:cNvPr>
          <p:cNvSpPr txBox="1"/>
          <p:nvPr/>
        </p:nvSpPr>
        <p:spPr>
          <a:xfrm>
            <a:off x="3830464" y="4342532"/>
            <a:ext cx="4142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TEMPERATURE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C9BC1-8478-5404-4BEC-EF23CC106CBC}"/>
              </a:ext>
            </a:extLst>
          </p:cNvPr>
          <p:cNvSpPr txBox="1"/>
          <p:nvPr/>
        </p:nvSpPr>
        <p:spPr>
          <a:xfrm>
            <a:off x="2963537" y="297455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FC84BA-100C-99CD-CB7F-DE21D41020C8}"/>
              </a:ext>
            </a:extLst>
          </p:cNvPr>
          <p:cNvSpPr txBox="1"/>
          <p:nvPr/>
        </p:nvSpPr>
        <p:spPr>
          <a:xfrm>
            <a:off x="5901961" y="370166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stable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CA33F-AEB7-B66E-1E8B-C4D7FF8D4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0844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Generally, statically stable air is in advance of weather systems, so we generally observe warm occlusions</a:t>
            </a: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496CC41-15BD-F2DA-B06B-D83F976D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5675" r="8980" b="64196"/>
          <a:stretch/>
        </p:blipFill>
        <p:spPr bwMode="auto">
          <a:xfrm>
            <a:off x="1779034" y="3429000"/>
            <a:ext cx="5910170" cy="279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7931C-4226-EC92-0E65-814A05076911}"/>
              </a:ext>
            </a:extLst>
          </p:cNvPr>
          <p:cNvSpPr txBox="1"/>
          <p:nvPr/>
        </p:nvSpPr>
        <p:spPr>
          <a:xfrm>
            <a:off x="2099409" y="450741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stable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CE51B-F60D-174F-F765-0487CE57047E}"/>
              </a:ext>
            </a:extLst>
          </p:cNvPr>
          <p:cNvSpPr txBox="1"/>
          <p:nvPr/>
        </p:nvSpPr>
        <p:spPr>
          <a:xfrm>
            <a:off x="6108663" y="450741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stable</a:t>
            </a:r>
          </a:p>
        </p:txBody>
      </p:sp>
    </p:spTree>
    <p:extLst>
      <p:ext uri="{BB962C8B-B14F-4D97-AF65-F5344CB8AC3E}">
        <p14:creationId xmlns:p14="http://schemas.microsoft.com/office/powerpoint/2010/main" val="1739001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E878C0E-0F01-F604-5BA8-B5DD8F55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3" descr="cyclonestage1.tiff">
            <a:extLst>
              <a:ext uri="{FF2B5EF4-FFF2-40B4-BE49-F238E27FC236}">
                <a16:creationId xmlns:a16="http://schemas.microsoft.com/office/drawing/2014/main" id="{CB536D50-8B46-8D94-9CA5-B902A0825F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4437" b="9370"/>
          <a:stretch>
            <a:fillRect/>
          </a:stretch>
        </p:blipFill>
        <p:spPr>
          <a:xfrm>
            <a:off x="611188" y="579438"/>
            <a:ext cx="8075612" cy="2686050"/>
          </a:xfrm>
        </p:spPr>
      </p:pic>
      <p:pic>
        <p:nvPicPr>
          <p:cNvPr id="41987" name="Picture 4" descr="cyclone2.tiff">
            <a:extLst>
              <a:ext uri="{FF2B5EF4-FFF2-40B4-BE49-F238E27FC236}">
                <a16:creationId xmlns:a16="http://schemas.microsoft.com/office/drawing/2014/main" id="{01C2AA87-32B1-DBCB-DECA-FEDB41EF1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9" b="14449"/>
          <a:stretch>
            <a:fillRect/>
          </a:stretch>
        </p:blipFill>
        <p:spPr bwMode="auto">
          <a:xfrm>
            <a:off x="144463" y="3429000"/>
            <a:ext cx="88138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5">
            <a:extLst>
              <a:ext uri="{FF2B5EF4-FFF2-40B4-BE49-F238E27FC236}">
                <a16:creationId xmlns:a16="http://schemas.microsoft.com/office/drawing/2014/main" id="{C69881DD-C036-D3CF-1020-6FDB73799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714375"/>
            <a:ext cx="3769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Stationary “Polar Front”</a:t>
            </a:r>
          </a:p>
        </p:txBody>
      </p:sp>
      <p:sp>
        <p:nvSpPr>
          <p:cNvPr id="41989" name="TextBox 6">
            <a:extLst>
              <a:ext uri="{FF2B5EF4-FFF2-40B4-BE49-F238E27FC236}">
                <a16:creationId xmlns:a16="http://schemas.microsoft.com/office/drawing/2014/main" id="{65C9C45B-A674-1905-3D4D-D27378376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48088"/>
            <a:ext cx="4519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Forming on Polar Front</a:t>
            </a:r>
          </a:p>
        </p:txBody>
      </p:sp>
    </p:spTree>
    <p:extLst>
      <p:ext uri="{BB962C8B-B14F-4D97-AF65-F5344CB8AC3E}">
        <p14:creationId xmlns:p14="http://schemas.microsoft.com/office/powerpoint/2010/main" val="20808805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2410C-1D0B-6964-32C8-3A40D021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5366"/>
            <a:ext cx="8229600" cy="1143000"/>
          </a:xfrm>
        </p:spPr>
        <p:txBody>
          <a:bodyPr/>
          <a:lstStyle/>
          <a:p>
            <a:r>
              <a:rPr lang="en-US" sz="3600" b="1" dirty="0"/>
              <a:t>At low levels, the thermal structure of occlusions is characterized by a tongue of warm air associated with the occluded front</a:t>
            </a:r>
          </a:p>
        </p:txBody>
      </p:sp>
      <p:pic>
        <p:nvPicPr>
          <p:cNvPr id="5" name="Picture 4" descr="A colorful map with black lines and numbers&#10;&#10;Description automatically generated">
            <a:extLst>
              <a:ext uri="{FF2B5EF4-FFF2-40B4-BE49-F238E27FC236}">
                <a16:creationId xmlns:a16="http://schemas.microsoft.com/office/drawing/2014/main" id="{FCCB6D8F-7ADE-926B-9395-472959F3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36" y="2377439"/>
            <a:ext cx="4323125" cy="3604419"/>
          </a:xfrm>
          <a:prstGeom prst="rect">
            <a:avLst/>
          </a:prstGeom>
        </p:spPr>
      </p:pic>
      <p:pic>
        <p:nvPicPr>
          <p:cNvPr id="7" name="Picture 6" descr="A colorful background with black and red lines&#10;&#10;Description automatically generated">
            <a:extLst>
              <a:ext uri="{FF2B5EF4-FFF2-40B4-BE49-F238E27FC236}">
                <a16:creationId xmlns:a16="http://schemas.microsoft.com/office/drawing/2014/main" id="{91FB5CB4-FA5D-955B-2B39-346C8EA4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652" y="2566606"/>
            <a:ext cx="4167566" cy="347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492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717B-B820-DD0B-200F-376054A0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The Triple Point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42E9FE33-2D2A-E807-84E3-4DC6F99CD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959" r="17355"/>
          <a:stretch/>
        </p:blipFill>
        <p:spPr>
          <a:xfrm>
            <a:off x="365444" y="1926591"/>
            <a:ext cx="4166870" cy="3532830"/>
          </a:xfrm>
        </p:spPr>
      </p:pic>
      <p:pic>
        <p:nvPicPr>
          <p:cNvPr id="7" name="Picture 6" descr="A green and red line with arrows&#10;&#10;Description automatically generated">
            <a:extLst>
              <a:ext uri="{FF2B5EF4-FFF2-40B4-BE49-F238E27FC236}">
                <a16:creationId xmlns:a16="http://schemas.microsoft.com/office/drawing/2014/main" id="{5BFC8578-4E48-FBFE-043B-D896A964E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314" y="2043953"/>
            <a:ext cx="4482277" cy="3532829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6763A15F-C67F-1DE2-A12B-D8750C368CE2}"/>
              </a:ext>
            </a:extLst>
          </p:cNvPr>
          <p:cNvSpPr/>
          <p:nvPr/>
        </p:nvSpPr>
        <p:spPr>
          <a:xfrm>
            <a:off x="7827815" y="3797449"/>
            <a:ext cx="871369" cy="20439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165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704C59B4-C69C-235C-183C-DAC99A41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accent1"/>
                </a:solidFill>
                <a:ea typeface="ＭＳ Ｐゴシック" panose="020B0600070205080204" pitchFamily="34" charset="-128"/>
              </a:rPr>
              <a:t>According to the Norwegian Cyclone Model Cyclones Begin to Weaken When They Start to Occlude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DA6E94E3-9997-E01D-ACDE-97B2E2382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38" y="1801813"/>
            <a:ext cx="6880225" cy="3254375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In reality</a:t>
            </a:r>
            <a:r>
              <a:rPr lang="en-US" altLang="en-US" dirty="0">
                <a:ea typeface="ＭＳ Ｐゴシック" panose="020B0600070205080204" pitchFamily="34" charset="-128"/>
              </a:rPr>
              <a:t>, cyclones continue to deepen for many hours after the formation of the occluded front.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29 of the 91 northeast United States cyclones deepen 8–24 mb during the 12–24 h after formation of the occluded front (</a:t>
            </a:r>
            <a:r>
              <a:rPr lang="en-US" altLang="en-US" dirty="0" err="1">
                <a:ea typeface="ＭＳ Ｐゴシック" panose="020B0600070205080204" pitchFamily="34" charset="-128"/>
              </a:rPr>
              <a:t>Kocin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Uccellini</a:t>
            </a:r>
            <a:r>
              <a:rPr lang="en-US" altLang="en-US" dirty="0">
                <a:ea typeface="ＭＳ Ｐゴシック" panose="020B0600070205080204" pitchFamily="34" charset="-128"/>
              </a:rPr>
              <a:t>, 2004)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5" name="Picture 6" descr="Diagram&#10;&#10;Description automatically generated">
            <a:extLst>
              <a:ext uri="{FF2B5EF4-FFF2-40B4-BE49-F238E27FC236}">
                <a16:creationId xmlns:a16="http://schemas.microsoft.com/office/drawing/2014/main" id="{76C2BD76-8A87-48EF-3B36-74DF0916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4"/>
          <a:stretch>
            <a:fillRect/>
          </a:stretch>
        </p:blipFill>
        <p:spPr bwMode="auto">
          <a:xfrm>
            <a:off x="7181850" y="2746375"/>
            <a:ext cx="19621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920BE3EA-3A96-2FAC-BF15-22D21ACD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592138"/>
            <a:ext cx="9067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Is Frontal Catch-Up an Essential Part of Occluded Front Development?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CFEBA6A7-ED4D-7D87-F87C-6EDC09A40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38" y="2162175"/>
            <a:ext cx="8112125" cy="3784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Not all occluded fronts developed from cold fronts overtaking warming fronts.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Far more fundamental is the distortion of warm and cold air by circulations around low centers/cyclones.  More later on this.</a:t>
            </a:r>
          </a:p>
        </p:txBody>
      </p:sp>
      <p:pic>
        <p:nvPicPr>
          <p:cNvPr id="39939" name="Content Placeholder 3" descr="cyclone3.tiff">
            <a:extLst>
              <a:ext uri="{FF2B5EF4-FFF2-40B4-BE49-F238E27FC236}">
                <a16:creationId xmlns:a16="http://schemas.microsoft.com/office/drawing/2014/main" id="{E6832BA2-4AAA-E409-2F59-E8702FED0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 bwMode="auto">
          <a:xfrm>
            <a:off x="1927225" y="4695825"/>
            <a:ext cx="573563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9FE2-C3D3-3A53-2EDC-DD6D8DA2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Norwegian Cyclone Model Is A Good Start but Reality Can Be Different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84449-5E0C-02D4-D8AD-6AA300616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80" y="2601374"/>
            <a:ext cx="7981720" cy="3724486"/>
          </a:xfrm>
        </p:spPr>
        <p:txBody>
          <a:bodyPr/>
          <a:lstStyle/>
          <a:p>
            <a:r>
              <a:rPr lang="en-US" dirty="0"/>
              <a:t>Low level structures can be altered over vast ocean areas</a:t>
            </a:r>
          </a:p>
          <a:p>
            <a:r>
              <a:rPr lang="en-US" dirty="0"/>
              <a:t>Terrain can distort, alter, and destroy frontal structures.</a:t>
            </a:r>
          </a:p>
          <a:p>
            <a:r>
              <a:rPr lang="en-US" dirty="0"/>
              <a:t>More on all of this later.</a:t>
            </a:r>
          </a:p>
        </p:txBody>
      </p:sp>
    </p:spTree>
    <p:extLst>
      <p:ext uri="{BB962C8B-B14F-4D97-AF65-F5344CB8AC3E}">
        <p14:creationId xmlns:p14="http://schemas.microsoft.com/office/powerpoint/2010/main" val="148246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AF7D0E3-60D5-8D9D-4A96-57F73D1C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0" name="Content Placeholder 3" descr="cyclone3.tiff">
            <a:extLst>
              <a:ext uri="{FF2B5EF4-FFF2-40B4-BE49-F238E27FC236}">
                <a16:creationId xmlns:a16="http://schemas.microsoft.com/office/drawing/2014/main" id="{534E3895-81B9-33F3-4C4D-88EDF2416F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999" r="1860" b="11000"/>
          <a:stretch>
            <a:fillRect/>
          </a:stretch>
        </p:blipFill>
        <p:spPr>
          <a:xfrm>
            <a:off x="590549" y="361950"/>
            <a:ext cx="7769225" cy="2693987"/>
          </a:xfrm>
        </p:spPr>
      </p:pic>
      <p:pic>
        <p:nvPicPr>
          <p:cNvPr id="43011" name="Picture 4" descr="cyclone4.tiff">
            <a:extLst>
              <a:ext uri="{FF2B5EF4-FFF2-40B4-BE49-F238E27FC236}">
                <a16:creationId xmlns:a16="http://schemas.microsoft.com/office/drawing/2014/main" id="{29221784-D596-EAE4-FFAF-DA4CFCCB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-2637" r="955" b="7912"/>
          <a:stretch>
            <a:fillRect/>
          </a:stretch>
        </p:blipFill>
        <p:spPr bwMode="auto">
          <a:xfrm>
            <a:off x="174625" y="3359150"/>
            <a:ext cx="89693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5">
            <a:extLst>
              <a:ext uri="{FF2B5EF4-FFF2-40B4-BE49-F238E27FC236}">
                <a16:creationId xmlns:a16="http://schemas.microsoft.com/office/drawing/2014/main" id="{AE3A515C-FE20-D217-9563-D7FBC178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2733917"/>
            <a:ext cx="40449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Occluded Front Forms as Cold Front Catches Up to Warm Front</a:t>
            </a:r>
          </a:p>
        </p:txBody>
      </p:sp>
      <p:sp>
        <p:nvSpPr>
          <p:cNvPr id="43013" name="TextBox 6">
            <a:extLst>
              <a:ext uri="{FF2B5EF4-FFF2-40B4-BE49-F238E27FC236}">
                <a16:creationId xmlns:a16="http://schemas.microsoft.com/office/drawing/2014/main" id="{A921C974-441A-FC08-7A96-F05969756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738" y="427038"/>
            <a:ext cx="2503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tx2"/>
                </a:solidFill>
              </a:rPr>
              <a:t>Wave Amplifies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C9D7C6D4-C351-9CDE-0A69-93E4606B36CB}"/>
              </a:ext>
            </a:extLst>
          </p:cNvPr>
          <p:cNvSpPr/>
          <p:nvPr/>
        </p:nvSpPr>
        <p:spPr>
          <a:xfrm>
            <a:off x="2700169" y="5142154"/>
            <a:ext cx="935916" cy="30819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0145A-014B-0218-B68D-412EC126CB36}"/>
              </a:ext>
            </a:extLst>
          </p:cNvPr>
          <p:cNvSpPr txBox="1"/>
          <p:nvPr/>
        </p:nvSpPr>
        <p:spPr>
          <a:xfrm>
            <a:off x="3713415" y="5061634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Triple</a:t>
            </a:r>
          </a:p>
          <a:p>
            <a:r>
              <a:rPr lang="en-US" dirty="0"/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4057246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FCF0158-54AB-CD48-BD62-6C06904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4" name="Content Placeholder 3" descr="cyclone5.tiff">
            <a:extLst>
              <a:ext uri="{FF2B5EF4-FFF2-40B4-BE49-F238E27FC236}">
                <a16:creationId xmlns:a16="http://schemas.microsoft.com/office/drawing/2014/main" id="{09E17D4F-2D9B-6145-EA23-E4EB07B3C8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-5822" r="2235" b="-4209"/>
          <a:stretch/>
        </p:blipFill>
        <p:spPr>
          <a:xfrm>
            <a:off x="415307" y="2417379"/>
            <a:ext cx="8728693" cy="3510455"/>
          </a:xfrm>
        </p:spPr>
      </p:pic>
      <p:sp>
        <p:nvSpPr>
          <p:cNvPr id="44035" name="TextBox 4">
            <a:extLst>
              <a:ext uri="{FF2B5EF4-FFF2-40B4-BE49-F238E27FC236}">
                <a16:creationId xmlns:a16="http://schemas.microsoft.com/office/drawing/2014/main" id="{71555556-1466-E533-46EA-209D52438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86" y="1417638"/>
            <a:ext cx="7344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</a:rPr>
              <a:t>Occlusion Lengthens and System Weakens</a:t>
            </a:r>
          </a:p>
        </p:txBody>
      </p:sp>
    </p:spTree>
    <p:extLst>
      <p:ext uri="{BB962C8B-B14F-4D97-AF65-F5344CB8AC3E}">
        <p14:creationId xmlns:p14="http://schemas.microsoft.com/office/powerpoint/2010/main" val="2201344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D27A3494-D142-F018-7359-A058E673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51" y="70945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As a surface front passes there are changes in: 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FFB78768-C67A-63CA-C02E-D2526E7F0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118" y="2490885"/>
            <a:ext cx="6732682" cy="3321336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 (always at some level)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Dew point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Wind direction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Pressure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Cloudiness</a:t>
            </a:r>
          </a:p>
        </p:txBody>
      </p:sp>
    </p:spTree>
    <p:extLst>
      <p:ext uri="{BB962C8B-B14F-4D97-AF65-F5344CB8AC3E}">
        <p14:creationId xmlns:p14="http://schemas.microsoft.com/office/powerpoint/2010/main" val="1816851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4379</TotalTime>
  <Words>806</Words>
  <Application>Microsoft Macintosh PowerPoint</Application>
  <PresentationFormat>On-screen Show (4:3)</PresentationFormat>
  <Paragraphs>136</Paragraphs>
  <Slides>64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ＭＳ Ｐゴシック</vt:lpstr>
      <vt:lpstr>Arial</vt:lpstr>
      <vt:lpstr>Calibri</vt:lpstr>
      <vt:lpstr>Times</vt:lpstr>
      <vt:lpstr>Office Theme</vt:lpstr>
      <vt:lpstr>Cyclone and Frontal Structure and Evolution A First Look Winter 2025</vt:lpstr>
      <vt:lpstr>Early Surface Maps Had No Fronts No real understanding of cyclones, fronts, and their evolution</vt:lpstr>
      <vt:lpstr>That all changed with the Norwegian Cyclone Model (Bergen School)</vt:lpstr>
      <vt:lpstr>Modern Version Midlatitude Cyclone And Fronts</vt:lpstr>
      <vt:lpstr>Concept of Evolution of Cyclones and Fronts  Bjerknes and Solberg 1922</vt:lpstr>
      <vt:lpstr>PowerPoint Presentation</vt:lpstr>
      <vt:lpstr>PowerPoint Presentation</vt:lpstr>
      <vt:lpstr>PowerPoint Presentation</vt:lpstr>
      <vt:lpstr>As a surface front passes there are changes in: </vt:lpstr>
      <vt:lpstr>Where is the front?</vt:lpstr>
      <vt:lpstr>Refresher</vt:lpstr>
      <vt:lpstr>PowerPoint Presentation</vt:lpstr>
      <vt:lpstr>Four Main Types of Fronts Frontal Zone is ALWAYS on the colder side</vt:lpstr>
      <vt:lpstr>Warm Front</vt:lpstr>
      <vt:lpstr>Stationary Fronts</vt:lpstr>
      <vt:lpstr>Occluded Front (a hybrid)</vt:lpstr>
      <vt:lpstr> Fronts are usually associated with troughs of low pressure</vt:lpstr>
      <vt:lpstr>SLP, low level temp, winds</vt:lpstr>
      <vt:lpstr>Decent Analysis</vt:lpstr>
      <vt:lpstr>The trough is often evident in barograph traces</vt:lpstr>
      <vt:lpstr>PowerPoint Presentation</vt:lpstr>
      <vt:lpstr>Fronts are associated with long bands of clouds</vt:lpstr>
      <vt:lpstr>Dew point often falls behind fronts</vt:lpstr>
      <vt:lpstr>PowerPoint Presentation</vt:lpstr>
      <vt:lpstr>PowerPoint Presentation</vt:lpstr>
      <vt:lpstr>PowerPoint Presentation</vt:lpstr>
      <vt:lpstr>There is generally a wind shift/change of direction in the frontal zone (clockwise turning over time)</vt:lpstr>
      <vt:lpstr>PowerPoint Presentation</vt:lpstr>
      <vt:lpstr>PowerPoint Presentation</vt:lpstr>
      <vt:lpstr>PowerPoint Presentation</vt:lpstr>
      <vt:lpstr>PowerPoint Presentation</vt:lpstr>
      <vt:lpstr>Vertical Structure of Fronts</vt:lpstr>
      <vt:lpstr>Cold Front</vt:lpstr>
      <vt:lpstr>Warm Front</vt:lpstr>
      <vt:lpstr>Stationary Front: similar structure to warm front, but without movement</vt:lpstr>
      <vt:lpstr>  Occluded Front (More Later!)</vt:lpstr>
      <vt:lpstr>There is a typical progression of clouds as cold and warm fronts approach and pass 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Occlusion Process</vt:lpstr>
      <vt:lpstr>In the occlusion process, the cold front moves faster than the warm front, catches up to the warm front, and joins with the warm front to create an occluded front</vt:lpstr>
      <vt:lpstr>PowerPoint Presentation</vt:lpstr>
      <vt:lpstr>PowerPoint Presentation</vt:lpstr>
      <vt:lpstr>PowerPoint Presentation</vt:lpstr>
      <vt:lpstr>The Norwegians suggested there were both warm and cold occluded fronts depending on which side had the coldest air</vt:lpstr>
      <vt:lpstr>PowerPoint Presentation</vt:lpstr>
      <vt:lpstr>Cold-Type Occlusions are Not Observed</vt:lpstr>
      <vt:lpstr>In the real world, only the warm occlusion is observed</vt:lpstr>
      <vt:lpstr>Only Warm Occlusions Observed</vt:lpstr>
      <vt:lpstr>What controls the slope and structure of occluded front?</vt:lpstr>
      <vt:lpstr>The Explanation Why</vt:lpstr>
      <vt:lpstr>The Static Stability Rule of Occluded Front Slope</vt:lpstr>
      <vt:lpstr>An Example</vt:lpstr>
      <vt:lpstr>Remember we can evaluate vertical stability looking at the vertical gradient of potential temperature</vt:lpstr>
      <vt:lpstr>Generally, statically stable air is in advance of weather systems, so we generally observe warm occlusions</vt:lpstr>
      <vt:lpstr>At low levels, the thermal structure of occlusions is characterized by a tongue of warm air associated with the occluded front</vt:lpstr>
      <vt:lpstr>Terminology: The Triple Point</vt:lpstr>
      <vt:lpstr>According to the Norwegian Cyclone Model Cyclones Begin to Weaken When They Start to Occlude</vt:lpstr>
      <vt:lpstr>Is Frontal Catch-Up an Essential Part of Occluded Front Development?</vt:lpstr>
      <vt:lpstr>The Norwegian Cyclone Model Is A Good Start but Reality Can Be Different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Cyclone and Frontal Structure and Evolution</dc:title>
  <dc:creator>Clifford Mass</dc:creator>
  <cp:lastModifiedBy>Clifford F. Mass</cp:lastModifiedBy>
  <cp:revision>117</cp:revision>
  <dcterms:created xsi:type="dcterms:W3CDTF">2012-11-13T18:34:23Z</dcterms:created>
  <dcterms:modified xsi:type="dcterms:W3CDTF">2025-01-24T19:55:32Z</dcterms:modified>
</cp:coreProperties>
</file>